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1_0.xml" ContentType="application/vnd.ms-powerpoint.comments+xml"/>
  <Override PartName="/ppt/notesSlides/notesSlide3.xml" ContentType="application/vnd.openxmlformats-officedocument.presentationml.notesSlide+xml"/>
  <Override PartName="/ppt/comments/modernComment_E07_1E5ED58B.xml" ContentType="application/vnd.ms-powerpoint.comments+xml"/>
  <Override PartName="/ppt/notesSlides/notesSlide4.xml" ContentType="application/vnd.openxmlformats-officedocument.presentationml.notesSlide+xml"/>
  <Override PartName="/ppt/comments/modernComment_E21_5D2B1317.xml" ContentType="application/vnd.ms-powerpoint.comments+xml"/>
  <Override PartName="/ppt/notesSlides/notesSlide5.xml" ContentType="application/vnd.openxmlformats-officedocument.presentationml.notesSlide+xml"/>
  <Override PartName="/ppt/comments/modernComment_104_0.xml" ContentType="application/vnd.ms-powerpoint.comments+xml"/>
  <Override PartName="/ppt/notesSlides/notesSlide6.xml" ContentType="application/vnd.openxmlformats-officedocument.presentationml.notesSlide+xml"/>
  <Override PartName="/ppt/comments/modernComment_E19_8307B406.xml" ContentType="application/vnd.ms-powerpoint.comments+xml"/>
  <Override PartName="/ppt/notesSlides/notesSlide7.xml" ContentType="application/vnd.openxmlformats-officedocument.presentationml.notesSlide+xml"/>
  <Override PartName="/ppt/comments/modernComment_106_0.xml" ContentType="application/vnd.ms-powerpoint.comments+xml"/>
  <Override PartName="/ppt/notesSlides/notesSlide8.xml" ContentType="application/vnd.openxmlformats-officedocument.presentationml.notesSlide+xml"/>
  <Override PartName="/ppt/comments/modernComment_E09_DCABBE5E.xml" ContentType="application/vnd.ms-powerpoint.comments+xml"/>
  <Override PartName="/ppt/notesSlides/notesSlide9.xml" ContentType="application/vnd.openxmlformats-officedocument.presentationml.notesSlide+xml"/>
  <Override PartName="/ppt/comments/modernComment_105_0.xml" ContentType="application/vnd.ms-powerpoint.comments+xml"/>
  <Override PartName="/ppt/notesSlides/notesSlide10.xml" ContentType="application/vnd.openxmlformats-officedocument.presentationml.notesSlide+xml"/>
  <Override PartName="/ppt/comments/modernComment_E1C_845F9964.xml" ContentType="application/vnd.ms-powerpoint.comments+xml"/>
  <Override PartName="/ppt/notesSlides/notesSlide11.xml" ContentType="application/vnd.openxmlformats-officedocument.presentationml.notesSlide+xml"/>
  <Override PartName="/ppt/comments/modernComment_E08_77647B57.xml" ContentType="application/vnd.ms-powerpoint.comments+xml"/>
  <Override PartName="/ppt/notesSlides/notesSlide12.xml" ContentType="application/vnd.openxmlformats-officedocument.presentationml.notesSlide+xml"/>
  <Override PartName="/ppt/comments/modernComment_E13_E974DC5.xml" ContentType="application/vnd.ms-powerpoint.comments+xml"/>
  <Override PartName="/ppt/notesSlides/notesSlide13.xml" ContentType="application/vnd.openxmlformats-officedocument.presentationml.notesSlide+xml"/>
  <Override PartName="/ppt/comments/modernComment_E0A_159529BB.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8_0.xml" ContentType="application/vnd.ms-powerpoint.comments+xml"/>
  <Override PartName="/ppt/notesSlides/notesSlide16.xml" ContentType="application/vnd.openxmlformats-officedocument.presentationml.notesSlide+xml"/>
  <Override PartName="/ppt/comments/modernComment_DF8_541AB420.xml" ContentType="application/vnd.ms-powerpoint.comments+xml"/>
  <Override PartName="/ppt/notesSlides/notesSlide17.xml" ContentType="application/vnd.openxmlformats-officedocument.presentationml.notesSlide+xml"/>
  <Override PartName="/ppt/comments/modernComment_DF7_539116B7.xml" ContentType="application/vnd.ms-powerpoint.comments+xml"/>
  <Override PartName="/ppt/notesSlides/notesSlide18.xml" ContentType="application/vnd.openxmlformats-officedocument.presentationml.notesSlide+xml"/>
  <Override PartName="/ppt/comments/modernComment_10A_0.xml" ContentType="application/vnd.ms-powerpoint.comments+xml"/>
  <Override PartName="/ppt/notesSlides/notesSlide19.xml" ContentType="application/vnd.openxmlformats-officedocument.presentationml.notesSlide+xml"/>
  <Override PartName="/ppt/comments/modernComment_10B_0.xml" ContentType="application/vnd.ms-powerpoint.comments+xml"/>
  <Override PartName="/ppt/notesSlides/notesSlide20.xml" ContentType="application/vnd.openxmlformats-officedocument.presentationml.notesSlide+xml"/>
  <Override PartName="/ppt/comments/modernComment_10C_0.xml" ContentType="application/vnd.ms-powerpoint.comments+xml"/>
  <Override PartName="/ppt/notesSlides/notesSlide21.xml" ContentType="application/vnd.openxmlformats-officedocument.presentationml.notesSlide+xml"/>
  <Override PartName="/ppt/comments/modernComment_10D_0.xml" ContentType="application/vnd.ms-powerpoint.comments+xml"/>
  <Override PartName="/ppt/notesSlides/notesSlide22.xml" ContentType="application/vnd.openxmlformats-officedocument.presentationml.notesSlide+xml"/>
  <Override PartName="/ppt/comments/modernComment_10E_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57" r:id="rId3"/>
    <p:sldId id="3591" r:id="rId4"/>
    <p:sldId id="3617" r:id="rId5"/>
    <p:sldId id="260" r:id="rId6"/>
    <p:sldId id="3609" r:id="rId7"/>
    <p:sldId id="262" r:id="rId8"/>
    <p:sldId id="3593" r:id="rId9"/>
    <p:sldId id="261" r:id="rId10"/>
    <p:sldId id="3612" r:id="rId11"/>
    <p:sldId id="3592" r:id="rId12"/>
    <p:sldId id="3603" r:id="rId13"/>
    <p:sldId id="3594" r:id="rId14"/>
    <p:sldId id="263" r:id="rId15"/>
    <p:sldId id="264" r:id="rId16"/>
    <p:sldId id="3576" r:id="rId17"/>
    <p:sldId id="3575" r:id="rId18"/>
    <p:sldId id="266" r:id="rId19"/>
    <p:sldId id="267" r:id="rId20"/>
    <p:sldId id="268" r:id="rId21"/>
    <p:sldId id="269" r:id="rId22"/>
    <p:sldId id="270" r:id="rId23"/>
  </p:sldIdLst>
  <p:sldSz cx="9144000" cy="5143500" type="screen16x9"/>
  <p:notesSz cx="6889750" cy="10021888"/>
  <p:embeddedFontLst>
    <p:embeddedFont>
      <p:font typeface="Calibri" panose="020F0502020204030204" pitchFamily="34" charset="0"/>
      <p:regular r:id="rId25"/>
      <p:bold r:id="rId26"/>
      <p:italic r:id="rId27"/>
      <p:boldItalic r:id="rId28"/>
    </p:embeddedFont>
    <p:embeddedFont>
      <p:font typeface="Imprima" panose="020B0604020202020204" charset="0"/>
      <p:regular r:id="rId29"/>
    </p:embeddedFont>
    <p:embeddedFont>
      <p:font typeface="Montserrat ExtraBold" panose="00000900000000000000" pitchFamily="2" charset="0"/>
      <p:bold r:id="rId30"/>
      <p:boldItalic r:id="rId31"/>
    </p:embeddedFont>
    <p:embeddedFont>
      <p:font typeface="Nunito" pitchFamily="2" charset="0"/>
      <p:regular r:id="rId32"/>
      <p:bold r:id="rId33"/>
      <p:italic r:id="rId34"/>
      <p:boldItalic r:id="rId35"/>
    </p:embeddedFont>
    <p:embeddedFont>
      <p:font typeface="Nunito Sans" pitchFamily="2" charset="0"/>
      <p:regular r:id="rId36"/>
      <p:bold r:id="rId37"/>
      <p:italic r:id="rId38"/>
      <p:boldItalic r:id="rId39"/>
    </p:embeddedFont>
    <p:embeddedFont>
      <p:font typeface="Nunito Sans Light" pitchFamily="2" charset="0"/>
      <p:regular r:id="rId40"/>
      <p: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7D2A50-20A7-509C-A73C-8FF021D04658}" name="Kim Farrell" initials="KF" userId="8399258fbd73053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8D6F48-B94F-4AB8-9BFB-4D2F70338C4B}" v="263" dt="2023-05-02T03:28:57.8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17.fntdata"/></Relationships>
</file>

<file path=ppt/comments/modernComment_101_0.xml><?xml version="1.0" encoding="utf-8"?>
<p188:cmLst xmlns:a="http://schemas.openxmlformats.org/drawingml/2006/main" xmlns:r="http://schemas.openxmlformats.org/officeDocument/2006/relationships" xmlns:p188="http://schemas.microsoft.com/office/powerpoint/2018/8/main">
  <p188:cm id="{5EB7C786-5782-4AE1-8021-8CCFBE2EBDD5}" authorId="{D17D2A50-20A7-509C-A73C-8FF021D04658}" status="resolved" created="2023-05-02T02:30:11.559" complete="100000">
    <ac:txMkLst xmlns:ac="http://schemas.microsoft.com/office/drawing/2013/main/command">
      <pc:docMk xmlns:pc="http://schemas.microsoft.com/office/powerpoint/2013/main/command"/>
      <pc:sldMk xmlns:pc="http://schemas.microsoft.com/office/powerpoint/2013/main/command" cId="0" sldId="257"/>
      <ac:spMk id="67" creationId="{00000000-0000-0000-0000-000000000000}"/>
      <ac:txMk cp="400" len="8">
        <ac:context len="641" hash="3556876225"/>
      </ac:txMk>
    </ac:txMkLst>
    <p188:pos x="2039055" y="1777999"/>
    <p188:txBody>
      <a:bodyPr/>
      <a:lstStyle/>
      <a:p>
        <a:r>
          <a:rPr lang="en-GB"/>
          <a:t>granted</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3E5AB0DA-BCD3-4237-A4DC-A6F11C20D477}" authorId="{D17D2A50-20A7-509C-A73C-8FF021D04658}" status="resolved" created="2023-05-02T02:50:17.365" complete="100000">
    <pc:sldMkLst xmlns:pc="http://schemas.microsoft.com/office/powerpoint/2013/main/command">
      <pc:docMk/>
      <pc:sldMk cId="0" sldId="260"/>
    </pc:sldMkLst>
    <p188:txBody>
      <a:bodyPr/>
      <a:lstStyle/>
      <a:p>
        <a:r>
          <a:rPr lang="en-GB"/>
          <a:t>I'm not sure why this slide is included? This point was made on a previous slide</a:t>
        </a:r>
      </a:p>
    </p188:txBody>
  </p188:cm>
</p188:cmLst>
</file>

<file path=ppt/comments/modernComment_105_0.xml><?xml version="1.0" encoding="utf-8"?>
<p188:cmLst xmlns:a="http://schemas.openxmlformats.org/drawingml/2006/main" xmlns:r="http://schemas.openxmlformats.org/officeDocument/2006/relationships" xmlns:p188="http://schemas.microsoft.com/office/powerpoint/2018/8/main">
  <p188:cm id="{CA5818C7-E85B-4987-A7AA-08DC58563C60}" authorId="{D17D2A50-20A7-509C-A73C-8FF021D04658}" status="resolved" created="2023-05-02T03:06:36.417" complete="100000">
    <ac:deMkLst xmlns:ac="http://schemas.microsoft.com/office/drawing/2013/main/command">
      <pc:docMk xmlns:pc="http://schemas.microsoft.com/office/powerpoint/2013/main/command"/>
      <pc:sldMk xmlns:pc="http://schemas.microsoft.com/office/powerpoint/2013/main/command" cId="0" sldId="261"/>
      <ac:spMk id="3" creationId="{5515C1FB-8299-5646-E80E-244656F97B58}"/>
    </ac:deMkLst>
    <p188:replyLst>
      <p188:reply id="{48BBC3CF-5A89-4B53-97A6-1E55A07DA0BE}" authorId="{D17D2A50-20A7-509C-A73C-8FF021D04658}" created="2023-05-02T03:06:51.964">
        <p188:txBody>
          <a:bodyPr/>
          <a:lstStyle/>
          <a:p>
            <a:r>
              <a:rPr lang="en-GB"/>
              <a:t>Alternatively - Reporting at a Class Level</a:t>
            </a:r>
          </a:p>
        </p188:txBody>
      </p188:reply>
    </p188:replyLst>
    <p188:txBody>
      <a:bodyPr/>
      <a:lstStyle/>
      <a:p>
        <a:r>
          <a:rPr lang="en-GB"/>
          <a:t>How Life Skills GO Works For Teachers</a:t>
        </a:r>
      </a:p>
    </p188:txBody>
  </p188:cm>
  <p188:cm id="{3FA0F116-A7E2-44E8-BC7C-DFA3C8B621D2}" authorId="{D17D2A50-20A7-509C-A73C-8FF021D04658}" status="resolved" created="2023-05-02T03:07:51.387" complete="100000">
    <ac:txMkLst xmlns:ac="http://schemas.microsoft.com/office/drawing/2013/main/command">
      <pc:docMk xmlns:pc="http://schemas.microsoft.com/office/powerpoint/2013/main/command"/>
      <pc:sldMk xmlns:pc="http://schemas.microsoft.com/office/powerpoint/2013/main/command" cId="0" sldId="261"/>
      <ac:spMk id="113" creationId="{00000000-0000-0000-0000-000000000000}"/>
      <ac:txMk cp="469">
        <ac:context len="661" hash="3944599526"/>
      </ac:txMk>
    </ac:txMkLst>
    <p188:pos x="1281906" y="1686718"/>
    <p188:txBody>
      <a:bodyPr/>
      <a:lstStyle/>
      <a:p>
        <a:r>
          <a:rPr lang="en-GB"/>
          <a:t>Can we say that we assess mental state?</a:t>
        </a:r>
      </a:p>
    </p188:txBody>
  </p188:cm>
</p188:cmLst>
</file>

<file path=ppt/comments/modernComment_106_0.xml><?xml version="1.0" encoding="utf-8"?>
<p188:cmLst xmlns:a="http://schemas.openxmlformats.org/drawingml/2006/main" xmlns:r="http://schemas.openxmlformats.org/officeDocument/2006/relationships" xmlns:p188="http://schemas.microsoft.com/office/powerpoint/2018/8/main">
  <p188:cm id="{C87C998F-84FA-4288-A80A-A2A80F0A4C92}" authorId="{D17D2A50-20A7-509C-A73C-8FF021D04658}" status="resolved" created="2023-05-02T03:02:29.646" complete="100000">
    <ac:deMkLst xmlns:ac="http://schemas.microsoft.com/office/drawing/2013/main/command">
      <pc:docMk xmlns:pc="http://schemas.microsoft.com/office/powerpoint/2013/main/command"/>
      <pc:sldMk xmlns:pc="http://schemas.microsoft.com/office/powerpoint/2013/main/command" cId="0" sldId="262"/>
      <ac:spMk id="3" creationId="{99679211-0E20-4F5F-A60C-69BEEABE7C3D}"/>
    </ac:deMkLst>
    <p188:replyLst>
      <p188:reply id="{D0B4DF40-74E2-44FD-A31C-C9D8B48E007C}" authorId="{D17D2A50-20A7-509C-A73C-8FF021D04658}" created="2023-05-02T03:04:55.133">
        <p188:txBody>
          <a:bodyPr/>
          <a:lstStyle/>
          <a:p>
            <a:r>
              <a:rPr lang="en-GB"/>
              <a:t>Alternatively - Reporting at a Class Level</a:t>
            </a:r>
          </a:p>
        </p188:txBody>
      </p188:reply>
    </p188:replyLst>
    <p188:txBody>
      <a:bodyPr/>
      <a:lstStyle/>
      <a:p>
        <a:r>
          <a:rPr lang="en-GB"/>
          <a:t>How Life Skills GO Works For Teachers</a:t>
        </a:r>
      </a:p>
    </p188:txBody>
  </p188:cm>
  <p188:cm id="{C5EB9238-C54A-4B70-9894-ECFD3B541B10}" authorId="{D17D2A50-20A7-509C-A73C-8FF021D04658}" status="resolved" created="2023-05-02T03:03:14.569" complete="100000">
    <pc:sldMkLst xmlns:pc="http://schemas.microsoft.com/office/powerpoint/2013/main/command">
      <pc:docMk/>
      <pc:sldMk cId="0" sldId="262"/>
    </pc:sldMkLst>
    <p188:txBody>
      <a:bodyPr/>
      <a:lstStyle/>
      <a:p>
        <a:r>
          <a:rPr lang="en-GB"/>
          <a:t>Swap with Previous slide</a:t>
        </a:r>
      </a:p>
    </p188:txBody>
  </p188:cm>
  <p188:cm id="{40A87CC5-912B-4031-A480-9535D17164D5}" authorId="{D17D2A50-20A7-509C-A73C-8FF021D04658}" status="resolved" created="2023-05-02T03:06:03.479" complete="100000">
    <ac:txMkLst xmlns:ac="http://schemas.microsoft.com/office/drawing/2013/main/command">
      <pc:docMk xmlns:pc="http://schemas.microsoft.com/office/powerpoint/2013/main/command"/>
      <pc:sldMk xmlns:pc="http://schemas.microsoft.com/office/powerpoint/2013/main/command" cId="0" sldId="262"/>
      <ac:spMk id="129" creationId="{00000000-0000-0000-0000-000000000000}"/>
      <ac:txMk cp="199">
        <ac:context len="251" hash="3390877272"/>
      </ac:txMk>
    </ac:txMkLst>
    <p188:pos x="1250156" y="1254125"/>
    <p188:txBody>
      <a:bodyPr/>
      <a:lstStyle/>
      <a:p>
        <a:r>
          <a:rPr lang="en-GB"/>
          <a:t>The student comments are not a replacement for major incidents - could cause confusion</a:t>
        </a:r>
      </a:p>
    </p188:txBody>
  </p188:cm>
</p188:cmLst>
</file>

<file path=ppt/comments/modernComment_108_0.xml><?xml version="1.0" encoding="utf-8"?>
<p188:cmLst xmlns:a="http://schemas.openxmlformats.org/drawingml/2006/main" xmlns:r="http://schemas.openxmlformats.org/officeDocument/2006/relationships" xmlns:p188="http://schemas.microsoft.com/office/powerpoint/2018/8/main">
  <p188:cm id="{6A241996-6CEA-4D1F-BD2B-5BC45B076DBB}" authorId="{D17D2A50-20A7-509C-A73C-8FF021D04658}" status="resolved" created="2023-05-02T03:20:52.466" complete="100000">
    <ac:deMkLst xmlns:ac="http://schemas.microsoft.com/office/drawing/2013/main/command">
      <pc:docMk xmlns:pc="http://schemas.microsoft.com/office/powerpoint/2013/main/command"/>
      <pc:sldMk xmlns:pc="http://schemas.microsoft.com/office/powerpoint/2013/main/command" cId="0" sldId="264"/>
      <ac:spMk id="6" creationId="{E74B8067-AC84-3511-DCCF-76B2DD73F415}"/>
    </ac:deMkLst>
    <p188:txBody>
      <a:bodyPr/>
      <a:lstStyle/>
      <a:p>
        <a:r>
          <a:rPr lang="en-GB"/>
          <a:t>HOW Life Skills GO Works for Executives</a:t>
        </a:r>
      </a:p>
    </p188:txBody>
  </p188:cm>
  <p188:cm id="{ACB6A705-3E25-41BD-A7FF-D33BB37A6C68}" authorId="{D17D2A50-20A7-509C-A73C-8FF021D04658}" status="resolved" created="2023-05-02T03:22:38.421" complete="100000">
    <ac:txMkLst xmlns:ac="http://schemas.microsoft.com/office/drawing/2013/main/command">
      <pc:docMk xmlns:pc="http://schemas.microsoft.com/office/powerpoint/2013/main/command"/>
      <pc:sldMk xmlns:pc="http://schemas.microsoft.com/office/powerpoint/2013/main/command" cId="0" sldId="264"/>
      <ac:spMk id="149" creationId="{00000000-0000-0000-0000-000000000000}"/>
      <ac:txMk cp="389">
        <ac:context len="391" hash="3968560877"/>
      </ac:txMk>
    </ac:txMkLst>
    <p188:pos x="513183" y="1737826"/>
    <p188:txBody>
      <a:bodyPr/>
      <a:lstStyle/>
      <a:p>
        <a:r>
          <a:rPr lang="en-GB"/>
          <a:t>Importance of this? - This means that teams do not have to manually update different sources with new student records</a:t>
        </a:r>
      </a:p>
    </p188:txBody>
  </p188:cm>
</p188:cmLst>
</file>

<file path=ppt/comments/modernComment_10A_0.xml><?xml version="1.0" encoding="utf-8"?>
<p188:cmLst xmlns:a="http://schemas.openxmlformats.org/drawingml/2006/main" xmlns:r="http://schemas.openxmlformats.org/officeDocument/2006/relationships" xmlns:p188="http://schemas.microsoft.com/office/powerpoint/2018/8/main">
  <p188:cm id="{26606FE2-3DC1-4BE2-A0F6-54FFD09B55F5}" authorId="{D17D2A50-20A7-509C-A73C-8FF021D04658}" status="resolved" created="2023-05-02T03:27:41.849" complete="100000">
    <ac:deMkLst xmlns:ac="http://schemas.microsoft.com/office/drawing/2013/main/command">
      <pc:docMk xmlns:pc="http://schemas.microsoft.com/office/powerpoint/2013/main/command"/>
      <pc:sldMk xmlns:pc="http://schemas.microsoft.com/office/powerpoint/2013/main/command" cId="0" sldId="266"/>
      <ac:spMk id="171" creationId="{00000000-0000-0000-0000-000000000000}"/>
    </ac:deMkLst>
    <p188:txBody>
      <a:bodyPr/>
      <a:lstStyle/>
      <a:p>
        <a:r>
          <a:rPr lang="en-GB"/>
          <a:t>Formatted differently</a:t>
        </a:r>
      </a:p>
    </p188:txBody>
  </p188:cm>
</p188:cmLst>
</file>

<file path=ppt/comments/modernComment_10B_0.xml><?xml version="1.0" encoding="utf-8"?>
<p188:cmLst xmlns:a="http://schemas.openxmlformats.org/drawingml/2006/main" xmlns:r="http://schemas.openxmlformats.org/officeDocument/2006/relationships" xmlns:p188="http://schemas.microsoft.com/office/powerpoint/2018/8/main">
  <p188:cm id="{F164BEF3-39CC-46DC-9964-F406FCD99D72}" authorId="{D17D2A50-20A7-509C-A73C-8FF021D04658}" status="resolved" created="2023-05-02T03:27:53.553" complete="100000">
    <ac:deMkLst xmlns:ac="http://schemas.microsoft.com/office/drawing/2013/main/command">
      <pc:docMk xmlns:pc="http://schemas.microsoft.com/office/powerpoint/2013/main/command"/>
      <pc:sldMk xmlns:pc="http://schemas.microsoft.com/office/powerpoint/2013/main/command" cId="0" sldId="267"/>
      <ac:spMk id="179" creationId="{00000000-0000-0000-0000-000000000000}"/>
    </ac:deMkLst>
    <p188:txBody>
      <a:bodyPr/>
      <a:lstStyle/>
      <a:p>
        <a:r>
          <a:rPr lang="en-GB"/>
          <a:t>Formatted differently</a:t>
        </a:r>
      </a:p>
    </p188:txBody>
  </p188:cm>
</p188:cmLst>
</file>

<file path=ppt/comments/modernComment_10C_0.xml><?xml version="1.0" encoding="utf-8"?>
<p188:cmLst xmlns:a="http://schemas.openxmlformats.org/drawingml/2006/main" xmlns:r="http://schemas.openxmlformats.org/officeDocument/2006/relationships" xmlns:p188="http://schemas.microsoft.com/office/powerpoint/2018/8/main">
  <p188:cm id="{2349B0AE-0F74-4E5E-8913-192321633A45}" authorId="{D17D2A50-20A7-509C-A73C-8FF021D04658}" status="resolved" created="2023-05-02T03:28:05.303" complete="100000">
    <ac:deMkLst xmlns:ac="http://schemas.microsoft.com/office/drawing/2013/main/command">
      <pc:docMk xmlns:pc="http://schemas.microsoft.com/office/powerpoint/2013/main/command"/>
      <pc:sldMk xmlns:pc="http://schemas.microsoft.com/office/powerpoint/2013/main/command" cId="0" sldId="268"/>
      <ac:spMk id="192" creationId="{00000000-0000-0000-0000-000000000000}"/>
    </ac:deMkLst>
    <p188:txBody>
      <a:bodyPr/>
      <a:lstStyle/>
      <a:p>
        <a:r>
          <a:rPr lang="en-GB"/>
          <a:t>Formatted differently</a:t>
        </a:r>
      </a:p>
    </p188:txBody>
  </p188:cm>
</p188:cmLst>
</file>

<file path=ppt/comments/modernComment_10D_0.xml><?xml version="1.0" encoding="utf-8"?>
<p188:cmLst xmlns:a="http://schemas.openxmlformats.org/drawingml/2006/main" xmlns:r="http://schemas.openxmlformats.org/officeDocument/2006/relationships" xmlns:p188="http://schemas.microsoft.com/office/powerpoint/2018/8/main">
  <p188:cm id="{0A1CB288-812E-49D7-9AB0-020F0C413D15}" authorId="{D17D2A50-20A7-509C-A73C-8FF021D04658}" status="resolved" created="2023-05-02T03:28:40.554" complete="100000">
    <ac:deMkLst xmlns:ac="http://schemas.microsoft.com/office/drawing/2013/main/command">
      <pc:docMk xmlns:pc="http://schemas.microsoft.com/office/powerpoint/2013/main/command"/>
      <pc:sldMk xmlns:pc="http://schemas.microsoft.com/office/powerpoint/2013/main/command" cId="0" sldId="269"/>
      <ac:spMk id="206" creationId="{00000000-0000-0000-0000-000000000000}"/>
    </ac:deMkLst>
    <p188:txBody>
      <a:bodyPr/>
      <a:lstStyle/>
      <a:p>
        <a:r>
          <a:rPr lang="en-GB"/>
          <a:t>Which form does this link to?</a:t>
        </a:r>
      </a:p>
    </p188:txBody>
  </p188:cm>
</p188:cmLst>
</file>

<file path=ppt/comments/modernComment_10E_0.xml><?xml version="1.0" encoding="utf-8"?>
<p188:cmLst xmlns:a="http://schemas.openxmlformats.org/drawingml/2006/main" xmlns:r="http://schemas.openxmlformats.org/officeDocument/2006/relationships" xmlns:p188="http://schemas.microsoft.com/office/powerpoint/2018/8/main">
  <p188:cm id="{ABD038F4-D96E-4899-8C37-13724AE56985}" authorId="{D17D2A50-20A7-509C-A73C-8FF021D04658}" status="resolved" created="2023-05-02T03:28:57.898" complete="100000">
    <ac:txMkLst xmlns:ac="http://schemas.microsoft.com/office/drawing/2013/main/command">
      <pc:docMk xmlns:pc="http://schemas.microsoft.com/office/powerpoint/2013/main/command"/>
      <pc:sldMk xmlns:pc="http://schemas.microsoft.com/office/powerpoint/2013/main/command" cId="0" sldId="270"/>
      <ac:spMk id="217" creationId="{00000000-0000-0000-0000-000000000000}"/>
      <ac:txMk cp="0" len="8">
        <ac:context len="9" hash="3576201228"/>
      </ac:txMk>
    </ac:txMkLst>
    <p188:pos x="2402632" y="237153"/>
    <p188:txBody>
      <a:bodyPr/>
      <a:lstStyle/>
      <a:p>
        <a:r>
          <a:rPr lang="en-GB"/>
          <a:t>Where does this link to?</a:t>
        </a:r>
      </a:p>
    </p188:txBody>
  </p188:cm>
</p188:cmLst>
</file>

<file path=ppt/comments/modernComment_DF7_539116B7.xml><?xml version="1.0" encoding="utf-8"?>
<p188:cmLst xmlns:a="http://schemas.openxmlformats.org/drawingml/2006/main" xmlns:r="http://schemas.openxmlformats.org/officeDocument/2006/relationships" xmlns:p188="http://schemas.microsoft.com/office/powerpoint/2018/8/main">
  <p188:cm id="{8DC4F281-F219-43E1-B248-38048205C7F0}" authorId="{D17D2A50-20A7-509C-A73C-8FF021D04658}" status="resolved" created="2023-05-02T03:25:13.909" complete="100000">
    <ac:deMkLst xmlns:ac="http://schemas.microsoft.com/office/drawing/2013/main/command">
      <pc:docMk xmlns:pc="http://schemas.microsoft.com/office/powerpoint/2013/main/command"/>
      <pc:sldMk xmlns:pc="http://schemas.microsoft.com/office/powerpoint/2013/main/command" cId="1402017463" sldId="3575"/>
      <ac:picMk id="4" creationId="{F5A240EE-552B-27EB-B84B-8F13BC8ACA1A}"/>
    </ac:deMkLst>
    <p188:txBody>
      <a:bodyPr/>
      <a:lstStyle/>
      <a:p>
        <a:r>
          <a:rPr lang="en-GB"/>
          <a:t>These do not exist on the platform</a:t>
        </a:r>
      </a:p>
    </p188:txBody>
  </p188:cm>
  <p188:cm id="{B51D062D-807C-4565-9086-854B5E292BC2}" authorId="{D17D2A50-20A7-509C-A73C-8FF021D04658}" status="resolved" created="2023-05-02T03:25:24.425" complete="100000">
    <ac:deMkLst xmlns:ac="http://schemas.microsoft.com/office/drawing/2013/main/command">
      <pc:docMk xmlns:pc="http://schemas.microsoft.com/office/powerpoint/2013/main/command"/>
      <pc:sldMk xmlns:pc="http://schemas.microsoft.com/office/powerpoint/2013/main/command" cId="1402017463" sldId="3575"/>
      <ac:picMk id="2" creationId="{64183306-C364-C7FC-BDB4-94230FD76BE4}"/>
    </ac:deMkLst>
    <p188:txBody>
      <a:bodyPr/>
      <a:lstStyle/>
      <a:p>
        <a:r>
          <a:rPr lang="en-GB"/>
          <a:t>Old screenshot - please update</a:t>
        </a:r>
      </a:p>
    </p188:txBody>
  </p188:cm>
  <p188:cm id="{75F04C5C-8803-41F5-A8C8-3A6D48C2056F}" authorId="{D17D2A50-20A7-509C-A73C-8FF021D04658}" status="resolved" created="2023-05-02T03:25:43.722" complete="100000">
    <ac:deMkLst xmlns:ac="http://schemas.microsoft.com/office/drawing/2013/main/command">
      <pc:docMk xmlns:pc="http://schemas.microsoft.com/office/powerpoint/2013/main/command"/>
      <pc:sldMk xmlns:pc="http://schemas.microsoft.com/office/powerpoint/2013/main/command" cId="1402017463" sldId="3575"/>
      <ac:picMk id="8" creationId="{21EF7364-053C-60B3-653A-F4E245DAC70F}"/>
    </ac:deMkLst>
    <p188:txBody>
      <a:bodyPr/>
      <a:lstStyle/>
      <a:p>
        <a:r>
          <a:rPr lang="en-GB"/>
          <a:t>Does not exist on the platform</a:t>
        </a:r>
      </a:p>
    </p188:txBody>
  </p188:cm>
  <p188:cm id="{94FD5DC7-D90A-40A3-9DDD-1213BAEE19AE}" authorId="{D17D2A50-20A7-509C-A73C-8FF021D04658}" status="resolved" created="2023-05-02T03:26:15.816" complete="100000">
    <ac:txMkLst xmlns:ac="http://schemas.microsoft.com/office/drawing/2013/main/command">
      <pc:docMk xmlns:pc="http://schemas.microsoft.com/office/powerpoint/2013/main/command"/>
      <pc:sldMk xmlns:pc="http://schemas.microsoft.com/office/powerpoint/2013/main/command" cId="1402017463" sldId="3575"/>
      <ac:spMk id="17" creationId="{B7D874F0-CAAA-073E-3F6A-FA83B981CD05}"/>
      <ac:txMk cp="104">
        <ac:context len="172" hash="1808631793"/>
      </ac:txMk>
    </ac:txMkLst>
    <p188:pos x="828091" y="567612"/>
    <p188:txBody>
      <a:bodyPr/>
      <a:lstStyle/>
      <a:p>
        <a:r>
          <a:rPr lang="en-GB"/>
          <a:t>Not yet, coming soon </a:t>
        </a:r>
      </a:p>
    </p188:txBody>
  </p188:cm>
  <p188:cm id="{361026C9-3F12-4EEC-BC04-07304D0F6678}" authorId="{D17D2A50-20A7-509C-A73C-8FF021D04658}" status="resolved" created="2023-05-02T03:27:01.536" complete="100000">
    <ac:txMkLst xmlns:ac="http://schemas.microsoft.com/office/drawing/2013/main/command">
      <pc:docMk xmlns:pc="http://schemas.microsoft.com/office/powerpoint/2013/main/command"/>
      <pc:sldMk xmlns:pc="http://schemas.microsoft.com/office/powerpoint/2013/main/command" cId="1402017463" sldId="3575"/>
      <ac:spMk id="19" creationId="{BBDD4889-5A39-0D72-D815-6AE886C614DB}"/>
      <ac:txMk cp="66">
        <ac:context len="249" hash="3699268126"/>
      </ac:txMk>
    </ac:txMkLst>
    <p188:pos x="1193540" y="571500"/>
    <p188:txBody>
      <a:bodyPr/>
      <a:lstStyle/>
      <a:p>
        <a:r>
          <a:rPr lang="en-GB"/>
          <a:t>Again, not yet</a:t>
        </a:r>
      </a:p>
    </p188:txBody>
  </p188:cm>
</p188:cmLst>
</file>

<file path=ppt/comments/modernComment_DF8_541AB420.xml><?xml version="1.0" encoding="utf-8"?>
<p188:cmLst xmlns:a="http://schemas.openxmlformats.org/drawingml/2006/main" xmlns:r="http://schemas.openxmlformats.org/officeDocument/2006/relationships" xmlns:p188="http://schemas.microsoft.com/office/powerpoint/2018/8/main">
  <p188:cm id="{4464EBBB-2BAE-4C8F-BFC4-B9E3C69061A0}" authorId="{D17D2A50-20A7-509C-A73C-8FF021D04658}" status="resolved" created="2023-05-02T03:24:22.455" complete="100000">
    <ac:deMkLst xmlns:ac="http://schemas.microsoft.com/office/drawing/2013/main/command">
      <pc:docMk xmlns:pc="http://schemas.microsoft.com/office/powerpoint/2013/main/command"/>
      <pc:sldMk xmlns:pc="http://schemas.microsoft.com/office/powerpoint/2013/main/command" cId="1411036192" sldId="3576"/>
      <ac:spMk id="163" creationId="{00000000-0000-0000-0000-000000000000}"/>
    </ac:deMkLst>
    <p188:replyLst>
      <p188:reply id="{970D4CC9-F0D2-469F-8BE9-A3E28AF7C8FA}" authorId="{D17D2A50-20A7-509C-A73C-8FF021D04658}" created="2023-05-02T03:24:44.205">
        <p188:txBody>
          <a:bodyPr/>
          <a:lstStyle/>
          <a:p>
            <a:r>
              <a:rPr lang="en-GB"/>
              <a:t>Alternatively - Gaining Visability over School Wellbeing Data</a:t>
            </a:r>
          </a:p>
        </p188:txBody>
      </p188:reply>
    </p188:replyLst>
    <p188:txBody>
      <a:bodyPr/>
      <a:lstStyle/>
      <a:p>
        <a:r>
          <a:rPr lang="en-GB"/>
          <a:t>HOW Life Skills GO Works for Executives</a:t>
        </a:r>
      </a:p>
    </p188:txBody>
  </p188:cm>
</p188:cmLst>
</file>

<file path=ppt/comments/modernComment_E07_1E5ED58B.xml><?xml version="1.0" encoding="utf-8"?>
<p188:cmLst xmlns:a="http://schemas.openxmlformats.org/drawingml/2006/main" xmlns:r="http://schemas.openxmlformats.org/officeDocument/2006/relationships" xmlns:p188="http://schemas.microsoft.com/office/powerpoint/2018/8/main">
  <p188:cm id="{6694A687-32E6-4BEA-B7F6-577DC4113D24}" authorId="{D17D2A50-20A7-509C-A73C-8FF021D04658}" status="resolved" created="2023-05-02T02:31:06.576" complete="100000">
    <ac:txMkLst xmlns:ac="http://schemas.microsoft.com/office/drawing/2013/main/command">
      <pc:docMk xmlns:pc="http://schemas.microsoft.com/office/powerpoint/2013/main/command"/>
      <pc:sldMk xmlns:pc="http://schemas.microsoft.com/office/powerpoint/2013/main/command" cId="509531531" sldId="3591"/>
      <ac:spMk id="3" creationId="{BD48A54C-A50F-926D-18AE-73890E07445A}"/>
      <ac:txMk cp="52">
        <ac:context len="791" hash="140496565"/>
      </ac:txMk>
    </ac:txMkLst>
    <p188:pos x="3859388" y="232833"/>
    <p188:txBody>
      <a:bodyPr/>
      <a:lstStyle/>
      <a:p>
        <a:r>
          <a:rPr lang="en-GB"/>
          <a:t>all emotion check-ins are student led aren't they?</a:t>
        </a:r>
      </a:p>
    </p188:txBody>
  </p188:cm>
  <p188:cm id="{185C4603-E190-456C-B513-4820CB7F9106}" authorId="{D17D2A50-20A7-509C-A73C-8FF021D04658}" status="resolved" created="2023-05-02T02:33:22.625" complete="100000">
    <ac:txMkLst xmlns:ac="http://schemas.microsoft.com/office/drawing/2013/main/command">
      <pc:docMk xmlns:pc="http://schemas.microsoft.com/office/powerpoint/2013/main/command"/>
      <pc:sldMk xmlns:pc="http://schemas.microsoft.com/office/powerpoint/2013/main/command" cId="509531531" sldId="3591"/>
      <ac:spMk id="3" creationId="{BD48A54C-A50F-926D-18AE-73890E07445A}"/>
      <ac:txMk cp="321" len="8">
        <ac:context len="791" hash="140496565"/>
      </ac:txMk>
    </ac:txMkLst>
    <p188:pos x="3238500" y="896937"/>
    <p188:txBody>
      <a:bodyPr/>
      <a:lstStyle/>
      <a:p>
        <a:r>
          <a:rPr lang="en-GB"/>
          <a:t>develop</a:t>
        </a:r>
      </a:p>
    </p188:txBody>
  </p188:cm>
  <p188:cm id="{8D88823F-F486-43ED-A2F4-757A58201E57}" authorId="{D17D2A50-20A7-509C-A73C-8FF021D04658}" status="resolved" created="2023-05-02T02:34:05.501" complete="100000">
    <ac:deMkLst xmlns:ac="http://schemas.microsoft.com/office/drawing/2013/main/command">
      <pc:docMk xmlns:pc="http://schemas.microsoft.com/office/powerpoint/2013/main/command"/>
      <pc:sldMk xmlns:pc="http://schemas.microsoft.com/office/powerpoint/2013/main/command" cId="509531531" sldId="3591"/>
      <ac:picMk id="10" creationId="{8DD1AC6F-9E55-4BA3-B3F1-B0C763FA7E60}"/>
    </ac:deMkLst>
    <p188:txBody>
      <a:bodyPr/>
      <a:lstStyle/>
      <a:p>
        <a:r>
          <a:rPr lang="en-GB"/>
          <a:t>Image doesn't match above - no connection</a:t>
        </a:r>
      </a:p>
    </p188:txBody>
  </p188:cm>
  <p188:cm id="{E8D7CA7C-8F65-4021-B487-EE5E5DC4E30F}" authorId="{D17D2A50-20A7-509C-A73C-8FF021D04658}" status="resolved" created="2023-05-02T02:38:54.148" complete="100000">
    <ac:txMkLst xmlns:ac="http://schemas.microsoft.com/office/drawing/2013/main/command">
      <pc:docMk xmlns:pc="http://schemas.microsoft.com/office/powerpoint/2013/main/command"/>
      <pc:sldMk xmlns:pc="http://schemas.microsoft.com/office/powerpoint/2013/main/command" cId="509531531" sldId="3591"/>
      <ac:spMk id="3" creationId="{BD48A54C-A50F-926D-18AE-73890E07445A}"/>
      <ac:txMk cp="467" len="71">
        <ac:context len="791" hash="140496565"/>
      </ac:txMk>
    </ac:txMkLst>
    <p188:pos x="1837531" y="1587500"/>
    <p188:txBody>
      <a:bodyPr/>
      <a:lstStyle/>
      <a:p>
        <a:r>
          <a:rPr lang="en-GB"/>
          <a:t>ensure that emotional regulation is built up from a solid foundation</a:t>
        </a:r>
      </a:p>
    </p188:txBody>
  </p188:cm>
</p188:cmLst>
</file>

<file path=ppt/comments/modernComment_E08_77647B57.xml><?xml version="1.0" encoding="utf-8"?>
<p188:cmLst xmlns:a="http://schemas.openxmlformats.org/drawingml/2006/main" xmlns:r="http://schemas.openxmlformats.org/officeDocument/2006/relationships" xmlns:p188="http://schemas.microsoft.com/office/powerpoint/2018/8/main">
  <p188:cm id="{5FB928B4-ED1A-4A08-946C-C74DC506671F}" authorId="{D17D2A50-20A7-509C-A73C-8FF021D04658}" status="resolved" created="2023-05-02T03:13:20.613" complete="100000">
    <ac:txMkLst xmlns:ac="http://schemas.microsoft.com/office/drawing/2013/main/command">
      <pc:docMk xmlns:pc="http://schemas.microsoft.com/office/powerpoint/2013/main/command"/>
      <pc:sldMk xmlns:pc="http://schemas.microsoft.com/office/powerpoint/2013/main/command" cId="2003073879" sldId="3592"/>
      <ac:spMk id="3" creationId="{BD48A54C-A50F-926D-18AE-73890E07445A}"/>
      <ac:txMk cp="129">
        <ac:context len="693" hash="3279079431"/>
      </ac:txMk>
    </ac:txMkLst>
    <p188:pos x="2956718" y="666750"/>
    <p188:txBody>
      <a:bodyPr/>
      <a:lstStyle/>
      <a:p>
        <a:r>
          <a:rPr lang="en-GB"/>
          <a:t>Once students identify how they are feeling, a</a:t>
        </a:r>
      </a:p>
    </p188:txBody>
  </p188:cm>
  <p188:cm id="{62776FA6-44D1-459A-91C8-931E863E9CB4}" authorId="{D17D2A50-20A7-509C-A73C-8FF021D04658}" status="resolved" created="2023-05-02T03:14:46.677" complete="100000">
    <ac:deMkLst xmlns:ac="http://schemas.microsoft.com/office/drawing/2013/main/command">
      <pc:docMk xmlns:pc="http://schemas.microsoft.com/office/powerpoint/2013/main/command"/>
      <pc:sldMk xmlns:pc="http://schemas.microsoft.com/office/powerpoint/2013/main/command" cId="2003073879" sldId="3592"/>
      <ac:picMk id="8" creationId="{B963826E-AE50-4751-9A03-969A3BDBD9C9}"/>
    </ac:deMkLst>
    <p188:txBody>
      <a:bodyPr/>
      <a:lstStyle/>
      <a:p>
        <a:r>
          <a:rPr lang="en-GB"/>
          <a:t>Not a prepare for learning activity</a:t>
        </a:r>
      </a:p>
    </p188:txBody>
  </p188:cm>
  <p188:cm id="{6E8B5F47-92DF-42E4-9296-E60D622B7538}" authorId="{D17D2A50-20A7-509C-A73C-8FF021D04658}" status="resolved" created="2023-05-02T03:15:19.521" complete="100000">
    <ac:txMkLst xmlns:ac="http://schemas.microsoft.com/office/drawing/2013/main/command">
      <pc:docMk xmlns:pc="http://schemas.microsoft.com/office/powerpoint/2013/main/command"/>
      <pc:sldMk xmlns:pc="http://schemas.microsoft.com/office/powerpoint/2013/main/command" cId="2003073879" sldId="3592"/>
      <ac:spMk id="3" creationId="{BD48A54C-A50F-926D-18AE-73890E07445A}"/>
      <ac:txMk cp="625">
        <ac:context len="693" hash="3279079431"/>
      </ac:txMk>
    </ac:txMkLst>
    <p188:pos x="726281" y="2047875"/>
    <p188:txBody>
      <a:bodyPr/>
      <a:lstStyle/>
      <a:p>
        <a:r>
          <a:rPr lang="en-GB"/>
          <a:t>Duplicate point in same sentence</a:t>
        </a:r>
      </a:p>
    </p188:txBody>
  </p188:cm>
  <p188:cm id="{B31BED77-852A-4647-838A-727F48F7C8ED}" authorId="{D17D2A50-20A7-509C-A73C-8FF021D04658}" status="resolved" created="2023-05-02T03:16:41.804" complete="100000">
    <ac:deMkLst xmlns:ac="http://schemas.microsoft.com/office/drawing/2013/main/command">
      <pc:docMk xmlns:pc="http://schemas.microsoft.com/office/powerpoint/2013/main/command"/>
      <pc:sldMk xmlns:pc="http://schemas.microsoft.com/office/powerpoint/2013/main/command" cId="2003073879" sldId="3592"/>
      <ac:spMk id="163" creationId="{00000000-0000-0000-0000-000000000000}"/>
    </ac:deMkLst>
    <p188:txBody>
      <a:bodyPr/>
      <a:lstStyle/>
      <a:p>
        <a:r>
          <a:rPr lang="en-GB"/>
          <a:t>Support learner readiness?</a:t>
        </a:r>
      </a:p>
    </p188:txBody>
  </p188:cm>
</p188:cmLst>
</file>

<file path=ppt/comments/modernComment_E09_DCABBE5E.xml><?xml version="1.0" encoding="utf-8"?>
<p188:cmLst xmlns:a="http://schemas.openxmlformats.org/drawingml/2006/main" xmlns:r="http://schemas.openxmlformats.org/officeDocument/2006/relationships" xmlns:p188="http://schemas.microsoft.com/office/powerpoint/2018/8/main">
  <p188:cm id="{EE88B743-1161-413E-8A2B-688F68A54CDB}" authorId="{D17D2A50-20A7-509C-A73C-8FF021D04658}" status="resolved" created="2023-05-02T02:50:37.147" complete="100000">
    <ac:deMkLst xmlns:ac="http://schemas.microsoft.com/office/drawing/2013/main/command">
      <pc:docMk xmlns:pc="http://schemas.microsoft.com/office/powerpoint/2013/main/command"/>
      <pc:sldMk xmlns:pc="http://schemas.microsoft.com/office/powerpoint/2013/main/command" cId="3702242910" sldId="3593"/>
      <ac:spMk id="163" creationId="{00000000-0000-0000-0000-000000000000}"/>
    </ac:deMkLst>
    <p188:replyLst>
      <p188:reply id="{217D0AB0-7A49-47B4-94A2-0CB924D085BE}" authorId="{D17D2A50-20A7-509C-A73C-8FF021D04658}" created="2023-05-02T03:02:09.114">
        <p188:txBody>
          <a:bodyPr/>
          <a:lstStyle/>
          <a:p>
            <a:r>
              <a:rPr lang="en-GB"/>
              <a:t>Alternatively - Assess Individual Student Wellbeing</a:t>
            </a:r>
          </a:p>
        </p188:txBody>
      </p188:reply>
    </p188:replyLst>
    <p188:txBody>
      <a:bodyPr/>
      <a:lstStyle/>
      <a:p>
        <a:r>
          <a:rPr lang="en-GB"/>
          <a:t>HOW Life Skills GO Works For Teachers</a:t>
        </a:r>
      </a:p>
    </p188:txBody>
  </p188:cm>
  <p188:cm id="{D008AF38-F9BB-40F4-A9E0-906DFA224911}" authorId="{D17D2A50-20A7-509C-A73C-8FF021D04658}" status="resolved" created="2023-05-02T02:56:58.967" complete="100000">
    <pc:sldMkLst xmlns:pc="http://schemas.microsoft.com/office/powerpoint/2013/main/command">
      <pc:docMk/>
      <pc:sldMk cId="3702242910" sldId="3593"/>
    </pc:sldMkLst>
    <p188:replyLst>
      <p188:reply id="{B8936827-1C62-47CE-BA24-D763BFE56FBA}" authorId="{D17D2A50-20A7-509C-A73C-8FF021D04658}" created="2023-05-02T02:59:38.252">
        <p188:txBody>
          <a:bodyPr/>
          <a:lstStyle/>
          <a:p>
            <a:r>
              <a:rPr lang="en-GB"/>
              <a:t>The text does not speak directly to the image</a:t>
            </a:r>
          </a:p>
        </p188:txBody>
      </p188:reply>
    </p188:replyLst>
    <p188:txBody>
      <a:bodyPr/>
      <a:lstStyle/>
      <a:p>
        <a:r>
          <a:rPr lang="en-GB"/>
          <a:t>Points to highlight Individual Student profile - Triangulation of attendance, behaviour and check-in data to assess a student's wellbeing.
Build a holistic learner profile</a:t>
        </a:r>
      </a:p>
    </p188:txBody>
  </p188:cm>
</p188:cmLst>
</file>

<file path=ppt/comments/modernComment_E0A_159529BB.xml><?xml version="1.0" encoding="utf-8"?>
<p188:cmLst xmlns:a="http://schemas.openxmlformats.org/drawingml/2006/main" xmlns:r="http://schemas.openxmlformats.org/officeDocument/2006/relationships" xmlns:p188="http://schemas.microsoft.com/office/powerpoint/2018/8/main">
  <p188:cm id="{FDACE1C9-2A98-459D-A8A9-CCC6CA329735}" authorId="{D17D2A50-20A7-509C-A73C-8FF021D04658}" status="resolved" created="2023-05-02T03:20:24.981" complete="100000">
    <ac:deMkLst xmlns:ac="http://schemas.microsoft.com/office/drawing/2013/main/command">
      <pc:docMk xmlns:pc="http://schemas.microsoft.com/office/powerpoint/2013/main/command"/>
      <pc:sldMk xmlns:pc="http://schemas.microsoft.com/office/powerpoint/2013/main/command" cId="362097083" sldId="3594"/>
      <ac:spMk id="163" creationId="{00000000-0000-0000-0000-000000000000}"/>
    </ac:deMkLst>
    <p188:txBody>
      <a:bodyPr/>
      <a:lstStyle/>
      <a:p>
        <a:r>
          <a:rPr lang="en-GB"/>
          <a:t>HOW Life Skills GO Works For Teachers</a:t>
        </a:r>
      </a:p>
    </p188:txBody>
  </p188:cm>
</p188:cmLst>
</file>

<file path=ppt/comments/modernComment_E13_E974DC5.xml><?xml version="1.0" encoding="utf-8"?>
<p188:cmLst xmlns:a="http://schemas.openxmlformats.org/drawingml/2006/main" xmlns:r="http://schemas.openxmlformats.org/officeDocument/2006/relationships" xmlns:p188="http://schemas.microsoft.com/office/powerpoint/2018/8/main">
  <p188:cm id="{50A377E8-CD5F-4B64-A822-7E67CD881479}" authorId="{D17D2A50-20A7-509C-A73C-8FF021D04658}" status="resolved" created="2023-05-02T03:17:56.744" complete="100000">
    <ac:txMkLst xmlns:ac="http://schemas.microsoft.com/office/drawing/2013/main/command">
      <pc:docMk xmlns:pc="http://schemas.microsoft.com/office/powerpoint/2013/main/command"/>
      <pc:sldMk xmlns:pc="http://schemas.microsoft.com/office/powerpoint/2013/main/command" cId="244796869" sldId="3603"/>
      <ac:spMk id="426" creationId="{00000000-0000-0000-0000-000000000000}"/>
      <ac:txMk cp="93" len="7">
        <ac:context len="577" hash="644888314"/>
      </ac:txMk>
    </ac:txMkLst>
    <p188:pos x="2178843" y="496093"/>
    <p188:txBody>
      <a:bodyPr/>
      <a:lstStyle/>
      <a:p>
        <a:r>
          <a:rPr lang="en-GB"/>
          <a:t>supports</a:t>
        </a:r>
      </a:p>
    </p188:txBody>
  </p188:cm>
  <p188:cm id="{FB39C35B-64D6-4DE2-A733-F91FA560A62A}" authorId="{D17D2A50-20A7-509C-A73C-8FF021D04658}" status="resolved" created="2023-05-02T03:18:35.166" complete="100000">
    <ac:deMkLst xmlns:ac="http://schemas.microsoft.com/office/drawing/2013/main/command">
      <pc:docMk xmlns:pc="http://schemas.microsoft.com/office/powerpoint/2013/main/command"/>
      <pc:sldMk xmlns:pc="http://schemas.microsoft.com/office/powerpoint/2013/main/command" cId="244796869" sldId="3603"/>
      <ac:spMk id="13" creationId="{4B21CAB2-D61F-45D0-B44A-E812785AA222}"/>
    </ac:deMkLst>
    <p188:txBody>
      <a:bodyPr/>
      <a:lstStyle/>
      <a:p>
        <a:r>
          <a:rPr lang="en-GB"/>
          <a:t>Maintaining Visability Over Student Directed Data</a:t>
        </a:r>
      </a:p>
    </p188:txBody>
  </p188:cm>
</p188:cmLst>
</file>

<file path=ppt/comments/modernComment_E19_8307B406.xml><?xml version="1.0" encoding="utf-8"?>
<p188:cmLst xmlns:a="http://schemas.openxmlformats.org/drawingml/2006/main" xmlns:r="http://schemas.openxmlformats.org/officeDocument/2006/relationships" xmlns:p188="http://schemas.microsoft.com/office/powerpoint/2018/8/main">
  <p188:cm id="{D7F9ACE3-61AD-425C-A1C4-14BB7C4E5D82}" authorId="{D17D2A50-20A7-509C-A73C-8FF021D04658}" status="resolved" created="2023-05-02T02:43:13.013" complete="100000">
    <ac:deMkLst xmlns:ac="http://schemas.microsoft.com/office/drawing/2013/main/command">
      <pc:docMk xmlns:pc="http://schemas.microsoft.com/office/powerpoint/2013/main/command"/>
      <pc:sldMk xmlns:pc="http://schemas.microsoft.com/office/powerpoint/2013/main/command" cId="2198320134" sldId="3609"/>
      <ac:spMk id="163" creationId="{00000000-0000-0000-0000-000000000000}"/>
    </ac:deMkLst>
    <p188:txBody>
      <a:bodyPr/>
      <a:lstStyle/>
      <a:p>
        <a:r>
          <a:rPr lang="en-GB"/>
          <a:t>HOW Life Skills GO Works For Teachers</a:t>
        </a:r>
      </a:p>
    </p188:txBody>
  </p188:cm>
  <p188:cm id="{0B470861-26D3-4F98-B8D6-DE250E8623A6}" authorId="{D17D2A50-20A7-509C-A73C-8FF021D04658}" status="resolved" created="2023-05-02T02:43:50.217" complete="100000">
    <ac:deMkLst xmlns:ac="http://schemas.microsoft.com/office/drawing/2013/main/command">
      <pc:docMk xmlns:pc="http://schemas.microsoft.com/office/powerpoint/2013/main/command"/>
      <pc:sldMk xmlns:pc="http://schemas.microsoft.com/office/powerpoint/2013/main/command" cId="2198320134" sldId="3609"/>
      <ac:picMk id="5" creationId="{D605CC0E-56BB-85BD-3FC4-EEB883E257DD}"/>
    </ac:deMkLst>
    <p188:replyLst>
      <p188:reply id="{0F1C83A7-11DB-4534-B5F6-DB8F5DC27C8F}" authorId="{D17D2A50-20A7-509C-A73C-8FF021D04658}" created="2023-05-02T02:44:13.014">
        <p188:txBody>
          <a:bodyPr/>
          <a:lstStyle/>
          <a:p>
            <a:r>
              <a:rPr lang="en-GB"/>
              <a:t>Alternatively take out as not relevant</a:t>
            </a:r>
          </a:p>
        </p188:txBody>
      </p188:reply>
    </p188:replyLst>
    <p188:txBody>
      <a:bodyPr/>
      <a:lstStyle/>
      <a:p>
        <a:r>
          <a:rPr lang="en-GB"/>
          <a:t>Change to a screenshot of the illustrations rather than emojis so that the images are consistant</a:t>
        </a:r>
      </a:p>
    </p188:txBody>
  </p188:cm>
  <p188:cm id="{EB2FCA10-D3CD-41D6-9B3D-722A16508F20}" authorId="{D17D2A50-20A7-509C-A73C-8FF021D04658}" status="resolved" created="2023-05-02T02:45:50.719" complete="100000">
    <ac:txMkLst xmlns:ac="http://schemas.microsoft.com/office/drawing/2013/main/command">
      <pc:docMk xmlns:pc="http://schemas.microsoft.com/office/powerpoint/2013/main/command"/>
      <pc:sldMk xmlns:pc="http://schemas.microsoft.com/office/powerpoint/2013/main/command" cId="2198320134" sldId="3609"/>
      <ac:spMk id="2" creationId="{52DD1E47-50D3-A43D-33DF-DDAFC6FE123B}"/>
      <ac:txMk cp="230">
        <ac:context len="513" hash="2807642128"/>
      </ac:txMk>
    </ac:txMkLst>
    <p188:pos x="480218" y="1468437"/>
    <p188:txBody>
      <a:bodyPr/>
      <a:lstStyle/>
      <a:p>
        <a:r>
          <a:rPr lang="en-GB"/>
          <a:t>Not relevant for new schools</a:t>
        </a:r>
      </a:p>
    </p188:txBody>
  </p188:cm>
  <p188:cm id="{CB601689-EF79-49E4-991D-AF3E35C94DAA}" authorId="{D17D2A50-20A7-509C-A73C-8FF021D04658}" status="resolved" created="2023-05-02T02:46:47.564" complete="100000">
    <ac:txMkLst xmlns:ac="http://schemas.microsoft.com/office/drawing/2013/main/command">
      <pc:docMk xmlns:pc="http://schemas.microsoft.com/office/powerpoint/2013/main/command"/>
      <pc:sldMk xmlns:pc="http://schemas.microsoft.com/office/powerpoint/2013/main/command" cId="2198320134" sldId="3609"/>
      <ac:spMk id="2" creationId="{52DD1E47-50D3-A43D-33DF-DDAFC6FE123B}"/>
      <ac:txMk cp="91">
        <ac:context len="513" hash="2807642128"/>
      </ac:txMk>
    </ac:txMkLst>
    <p188:pos x="1984375" y="1016000"/>
    <p188:txBody>
      <a:bodyPr/>
      <a:lstStyle/>
      <a:p>
        <a:r>
          <a:rPr lang="en-GB"/>
          <a:t>develop a fundamental understanding of</a:t>
        </a:r>
      </a:p>
    </p188:txBody>
  </p188:cm>
  <p188:cm id="{774FC4DD-4C46-44EE-8ABC-691AAAC1DEA9}" authorId="{D17D2A50-20A7-509C-A73C-8FF021D04658}" status="resolved" created="2023-05-02T02:48:16.331" complete="100000">
    <ac:txMkLst xmlns:ac="http://schemas.microsoft.com/office/drawing/2013/main/command">
      <pc:docMk xmlns:pc="http://schemas.microsoft.com/office/powerpoint/2013/main/command"/>
      <pc:sldMk xmlns:pc="http://schemas.microsoft.com/office/powerpoint/2013/main/command" cId="2198320134" sldId="3609"/>
      <ac:spMk id="2" creationId="{52DD1E47-50D3-A43D-33DF-DDAFC6FE123B}"/>
      <ac:txMk cp="292" len="38">
        <ac:context len="513" hash="2807642128"/>
      </ac:txMk>
    </ac:txMkLst>
    <p188:pos x="2123281" y="1920875"/>
    <p188:txBody>
      <a:bodyPr/>
      <a:lstStyle/>
      <a:p>
        <a:r>
          <a:rPr lang="en-GB"/>
          <a:t>support educators in building</a:t>
        </a:r>
      </a:p>
    </p188:txBody>
  </p188:cm>
  <p188:cm id="{B058F0F1-E389-4B83-A636-143C7AD206B4}" authorId="{D17D2A50-20A7-509C-A73C-8FF021D04658}" status="resolved" created="2023-05-02T02:49:28.520" complete="100000">
    <ac:txMkLst xmlns:ac="http://schemas.microsoft.com/office/drawing/2013/main/command">
      <pc:docMk xmlns:pc="http://schemas.microsoft.com/office/powerpoint/2013/main/command"/>
      <pc:sldMk xmlns:pc="http://schemas.microsoft.com/office/powerpoint/2013/main/command" cId="2198320134" sldId="3609"/>
      <ac:spMk id="2" creationId="{52DD1E47-50D3-A43D-33DF-DDAFC6FE123B}"/>
      <ac:txMk cp="363">
        <ac:context len="513" hash="2807642128"/>
      </ac:txMk>
    </ac:txMkLst>
    <p188:pos x="2186781" y="2674937"/>
    <p188:txBody>
      <a:bodyPr/>
      <a:lstStyle/>
      <a:p>
        <a:r>
          <a:rPr lang="en-GB"/>
          <a:t>Not sure what this point speaks to- not clear. </a:t>
        </a:r>
      </a:p>
    </p188:txBody>
  </p188:cm>
</p188:cmLst>
</file>

<file path=ppt/comments/modernComment_E1C_845F9964.xml><?xml version="1.0" encoding="utf-8"?>
<p188:cmLst xmlns:a="http://schemas.openxmlformats.org/drawingml/2006/main" xmlns:r="http://schemas.openxmlformats.org/officeDocument/2006/relationships" xmlns:p188="http://schemas.microsoft.com/office/powerpoint/2018/8/main">
  <p188:cm id="{B31578E9-880E-44D2-8C09-9D5108FE3661}" authorId="{D17D2A50-20A7-509C-A73C-8FF021D04658}" status="resolved" created="2023-05-02T03:08:42.513" complete="100000">
    <ac:deMkLst xmlns:ac="http://schemas.microsoft.com/office/drawing/2013/main/command">
      <pc:docMk xmlns:pc="http://schemas.microsoft.com/office/powerpoint/2013/main/command"/>
      <pc:sldMk xmlns:pc="http://schemas.microsoft.com/office/powerpoint/2013/main/command" cId="2220857700" sldId="3612"/>
      <ac:spMk id="163" creationId="{00000000-0000-0000-0000-000000000000}"/>
    </ac:deMkLst>
    <p188:replyLst>
      <p188:reply id="{736B2A0F-4367-436A-871B-857F9486ECE7}" authorId="{D17D2A50-20A7-509C-A73C-8FF021D04658}" created="2023-05-02T03:08:51.232">
        <p188:txBody>
          <a:bodyPr/>
          <a:lstStyle/>
          <a:p>
            <a:r>
              <a:rPr lang="en-GB"/>
              <a:t>Alternatively - Reporting at a Class Level</a:t>
            </a:r>
          </a:p>
        </p188:txBody>
      </p188:reply>
    </p188:replyLst>
    <p188:txBody>
      <a:bodyPr/>
      <a:lstStyle/>
      <a:p>
        <a:r>
          <a:rPr lang="en-GB"/>
          <a:t>How Life Skills GO Works For Teachers</a:t>
        </a:r>
      </a:p>
    </p188:txBody>
  </p188:cm>
  <p188:cm id="{84415A78-018B-475C-8BDB-6DAF4F99AB9E}" authorId="{D17D2A50-20A7-509C-A73C-8FF021D04658}" status="resolved" created="2023-05-02T03:10:02.484" complete="100000">
    <ac:txMkLst xmlns:ac="http://schemas.microsoft.com/office/drawing/2013/main/command">
      <pc:docMk xmlns:pc="http://schemas.microsoft.com/office/powerpoint/2013/main/command"/>
      <pc:sldMk xmlns:pc="http://schemas.microsoft.com/office/powerpoint/2013/main/command" cId="2220857700" sldId="3612"/>
      <ac:spMk id="2" creationId="{52DD1E47-50D3-A43D-33DF-DDAFC6FE123B}"/>
      <ac:txMk cp="65" len="214">
        <ac:context len="600" hash="2664593005"/>
      </ac:txMk>
    </ac:txMkLst>
    <p188:pos x="3563937" y="1166812"/>
    <p188:txBody>
      <a:bodyPr/>
      <a:lstStyle/>
      <a:p>
        <a:r>
          <a:rPr lang="en-GB"/>
          <a:t>Change all instances of "you" to teacher</a:t>
        </a:r>
      </a:p>
    </p188:txBody>
  </p188:cm>
</p188:cmLst>
</file>

<file path=ppt/comments/modernComment_E21_5D2B1317.xml><?xml version="1.0" encoding="utf-8"?>
<p188:cmLst xmlns:a="http://schemas.openxmlformats.org/drawingml/2006/main" xmlns:r="http://schemas.openxmlformats.org/officeDocument/2006/relationships" xmlns:p188="http://schemas.microsoft.com/office/powerpoint/2018/8/main">
  <p188:cm id="{79117D2C-9385-4E11-B304-5D182F20424D}" authorId="{D17D2A50-20A7-509C-A73C-8FF021D04658}" status="resolved" created="2023-05-02T02:40:11.634" complete="100000">
    <ac:deMkLst xmlns:ac="http://schemas.microsoft.com/office/drawing/2013/main/command">
      <pc:docMk xmlns:pc="http://schemas.microsoft.com/office/powerpoint/2013/main/command"/>
      <pc:sldMk xmlns:pc="http://schemas.microsoft.com/office/powerpoint/2013/main/command" cId="1563104023" sldId="3617"/>
      <ac:spMk id="10" creationId="{E2B9C945-275B-B8A0-177B-2817576028AE}"/>
    </ac:deMkLst>
    <p188:txBody>
      <a:bodyPr/>
      <a:lstStyle/>
      <a:p>
        <a:r>
          <a:rPr lang="en-GB"/>
          <a:t>HOW Life Skills GO Works For Teachers</a:t>
        </a:r>
      </a:p>
    </p188:txBody>
  </p188:cm>
  <p188:cm id="{3C1F67EC-928B-49EB-9B53-3EFAC808DFB1}" authorId="{D17D2A50-20A7-509C-A73C-8FF021D04658}" status="resolved" created="2023-05-02T02:42:24.996" complete="100000">
    <ac:txMkLst xmlns:ac="http://schemas.microsoft.com/office/drawing/2013/main/command">
      <pc:docMk xmlns:pc="http://schemas.microsoft.com/office/powerpoint/2013/main/command"/>
      <pc:sldMk xmlns:pc="http://schemas.microsoft.com/office/powerpoint/2013/main/command" cId="1563104023" sldId="3617"/>
      <ac:spMk id="3" creationId="{6A2E98EF-C0F0-03E9-1E65-9287BAE2C2CB}"/>
      <ac:txMk cp="577" len="135">
        <ac:context len="713" hash="4032508427"/>
      </ac:txMk>
    </ac:txMkLst>
    <p188:pos x="1143000" y="3294062"/>
    <p188:txBody>
      <a:bodyPr/>
      <a:lstStyle/>
      <a:p>
        <a:r>
          <a:rPr lang="en-GB"/>
          <a:t>Add - The different methods of access: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8975" y="4760397"/>
            <a:ext cx="5511800" cy="4509850"/>
          </a:xfrm>
          <a:prstGeom prst="rect">
            <a:avLst/>
          </a:prstGeom>
          <a:noFill/>
          <a:ln>
            <a:noFill/>
          </a:ln>
        </p:spPr>
        <p:txBody>
          <a:bodyPr spcFirstLastPara="1" wrap="square" lIns="96618" tIns="96618" rIns="96618" bIns="96618"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05a3427aa1_0_25: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05a3427aa1_0_25: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228f584d7_0_84: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e228f584d7_0_84:notes"/>
          <p:cNvSpPr txBox="1">
            <a:spLocks noGrp="1"/>
          </p:cNvSpPr>
          <p:nvPr>
            <p:ph type="body" idx="1"/>
          </p:nvPr>
        </p:nvSpPr>
        <p:spPr>
          <a:xfrm>
            <a:off x="688975" y="4760397"/>
            <a:ext cx="5511800" cy="4509850"/>
          </a:xfrm>
          <a:prstGeom prst="rect">
            <a:avLst/>
          </a:prstGeom>
          <a:noFill/>
          <a:ln>
            <a:noFill/>
          </a:ln>
        </p:spPr>
        <p:txBody>
          <a:bodyPr spcFirstLastPara="1" wrap="square" lIns="96618" tIns="96618" rIns="96618" bIns="96618" anchor="t" anchorCtr="0">
            <a:noAutofit/>
          </a:bodyPr>
          <a:lstStyle/>
          <a:p>
            <a:pPr marL="0" indent="0">
              <a:buNone/>
            </a:pPr>
            <a:endParaRPr dirty="0"/>
          </a:p>
        </p:txBody>
      </p:sp>
    </p:spTree>
    <p:extLst>
      <p:ext uri="{BB962C8B-B14F-4D97-AF65-F5344CB8AC3E}">
        <p14:creationId xmlns:p14="http://schemas.microsoft.com/office/powerpoint/2010/main" val="3868153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228f584d7_0_84: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e228f584d7_0_84:notes"/>
          <p:cNvSpPr txBox="1">
            <a:spLocks noGrp="1"/>
          </p:cNvSpPr>
          <p:nvPr>
            <p:ph type="body" idx="1"/>
          </p:nvPr>
        </p:nvSpPr>
        <p:spPr>
          <a:xfrm>
            <a:off x="688975" y="4760397"/>
            <a:ext cx="5511800" cy="4509850"/>
          </a:xfrm>
          <a:prstGeom prst="rect">
            <a:avLst/>
          </a:prstGeom>
          <a:noFill/>
          <a:ln>
            <a:noFill/>
          </a:ln>
        </p:spPr>
        <p:txBody>
          <a:bodyPr spcFirstLastPara="1" wrap="square" lIns="96618" tIns="96618" rIns="96618" bIns="96618" anchor="t" anchorCtr="0">
            <a:noAutofit/>
          </a:bodyPr>
          <a:lstStyle/>
          <a:p>
            <a:pPr marL="0" indent="0">
              <a:buNone/>
            </a:pPr>
            <a:endParaRPr dirty="0"/>
          </a:p>
        </p:txBody>
      </p:sp>
    </p:spTree>
    <p:extLst>
      <p:ext uri="{BB962C8B-B14F-4D97-AF65-F5344CB8AC3E}">
        <p14:creationId xmlns:p14="http://schemas.microsoft.com/office/powerpoint/2010/main" val="1417532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e4b59de54a_0_34: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0" name="Google Shape;420;ge4b59de54a_0_34:notes"/>
          <p:cNvSpPr txBox="1">
            <a:spLocks noGrp="1"/>
          </p:cNvSpPr>
          <p:nvPr>
            <p:ph type="body" idx="1"/>
          </p:nvPr>
        </p:nvSpPr>
        <p:spPr>
          <a:xfrm>
            <a:off x="688975" y="4760397"/>
            <a:ext cx="5511800" cy="4509850"/>
          </a:xfrm>
          <a:prstGeom prst="rect">
            <a:avLst/>
          </a:prstGeom>
          <a:noFill/>
          <a:ln>
            <a:noFill/>
          </a:ln>
        </p:spPr>
        <p:txBody>
          <a:bodyPr spcFirstLastPara="1" wrap="square" lIns="96618" tIns="96618" rIns="96618" bIns="96618" anchor="t" anchorCtr="0">
            <a:noAutofit/>
          </a:bodyPr>
          <a:lstStyle/>
          <a:p>
            <a:pPr marL="0" indent="0">
              <a:buNone/>
            </a:pPr>
            <a:endParaRPr dirty="0"/>
          </a:p>
        </p:txBody>
      </p:sp>
    </p:spTree>
    <p:extLst>
      <p:ext uri="{BB962C8B-B14F-4D97-AF65-F5344CB8AC3E}">
        <p14:creationId xmlns:p14="http://schemas.microsoft.com/office/powerpoint/2010/main" val="1542787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228f584d7_0_84: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e228f584d7_0_84:notes"/>
          <p:cNvSpPr txBox="1">
            <a:spLocks noGrp="1"/>
          </p:cNvSpPr>
          <p:nvPr>
            <p:ph type="body" idx="1"/>
          </p:nvPr>
        </p:nvSpPr>
        <p:spPr>
          <a:xfrm>
            <a:off x="688975" y="4760397"/>
            <a:ext cx="5511800" cy="4509850"/>
          </a:xfrm>
          <a:prstGeom prst="rect">
            <a:avLst/>
          </a:prstGeom>
          <a:noFill/>
          <a:ln>
            <a:noFill/>
          </a:ln>
        </p:spPr>
        <p:txBody>
          <a:bodyPr spcFirstLastPara="1" wrap="square" lIns="96618" tIns="96618" rIns="96618" bIns="96618" anchor="t" anchorCtr="0">
            <a:noAutofit/>
          </a:bodyPr>
          <a:lstStyle/>
          <a:p>
            <a:pPr marL="0" indent="0">
              <a:buNone/>
            </a:pPr>
            <a:endParaRPr dirty="0"/>
          </a:p>
        </p:txBody>
      </p:sp>
    </p:spTree>
    <p:extLst>
      <p:ext uri="{BB962C8B-B14F-4D97-AF65-F5344CB8AC3E}">
        <p14:creationId xmlns:p14="http://schemas.microsoft.com/office/powerpoint/2010/main" val="449067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f0626523c8_0_149: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f0626523c8_0_149: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f0626523c8_0_124: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f0626523c8_0_124: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228f584d7_0_84: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e228f584d7_0_84:notes"/>
          <p:cNvSpPr txBox="1">
            <a:spLocks noGrp="1"/>
          </p:cNvSpPr>
          <p:nvPr>
            <p:ph type="body" idx="1"/>
          </p:nvPr>
        </p:nvSpPr>
        <p:spPr>
          <a:xfrm>
            <a:off x="688975" y="4760397"/>
            <a:ext cx="5511800" cy="4509850"/>
          </a:xfrm>
          <a:prstGeom prst="rect">
            <a:avLst/>
          </a:prstGeom>
          <a:noFill/>
          <a:ln>
            <a:noFill/>
          </a:ln>
        </p:spPr>
        <p:txBody>
          <a:bodyPr spcFirstLastPara="1" wrap="square" lIns="96618" tIns="96618" rIns="96618" bIns="96618" anchor="t" anchorCtr="0">
            <a:noAutofit/>
          </a:bodyPr>
          <a:lstStyle/>
          <a:p>
            <a:pPr marL="0" indent="0">
              <a:buNone/>
            </a:pPr>
            <a:endParaRPr dirty="0"/>
          </a:p>
        </p:txBody>
      </p:sp>
    </p:spTree>
    <p:extLst>
      <p:ext uri="{BB962C8B-B14F-4D97-AF65-F5344CB8AC3E}">
        <p14:creationId xmlns:p14="http://schemas.microsoft.com/office/powerpoint/2010/main" val="3316385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228f584d7_0_84: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e228f584d7_0_84:notes"/>
          <p:cNvSpPr txBox="1">
            <a:spLocks noGrp="1"/>
          </p:cNvSpPr>
          <p:nvPr>
            <p:ph type="body" idx="1"/>
          </p:nvPr>
        </p:nvSpPr>
        <p:spPr>
          <a:xfrm>
            <a:off x="688975" y="4760397"/>
            <a:ext cx="5511800" cy="4509850"/>
          </a:xfrm>
          <a:prstGeom prst="rect">
            <a:avLst/>
          </a:prstGeom>
          <a:noFill/>
          <a:ln>
            <a:noFill/>
          </a:ln>
        </p:spPr>
        <p:txBody>
          <a:bodyPr spcFirstLastPara="1" wrap="square" lIns="96618" tIns="96618" rIns="96618" bIns="96618" anchor="t" anchorCtr="0">
            <a:noAutofit/>
          </a:bodyPr>
          <a:lstStyle/>
          <a:p>
            <a:pPr marL="0" indent="0">
              <a:buNone/>
            </a:pPr>
            <a:endParaRPr dirty="0"/>
          </a:p>
        </p:txBody>
      </p:sp>
    </p:spTree>
    <p:extLst>
      <p:ext uri="{BB962C8B-B14F-4D97-AF65-F5344CB8AC3E}">
        <p14:creationId xmlns:p14="http://schemas.microsoft.com/office/powerpoint/2010/main" val="33627926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f0626532d9_6_66: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f0626532d9_6_66: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081b191dd1_0_132: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081b191dd1_0_132: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05a3427aa1_0_152: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05a3427aa1_0_152: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081b191dd1_0_153: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081b191dd1_0_153: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081b191dd1_0_18: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081b191dd1_0_18: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081b191dd1_0_73: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081b191dd1_0_73: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228f584d7_0_84: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e228f584d7_0_84:notes"/>
          <p:cNvSpPr txBox="1">
            <a:spLocks noGrp="1"/>
          </p:cNvSpPr>
          <p:nvPr>
            <p:ph type="body" idx="1"/>
          </p:nvPr>
        </p:nvSpPr>
        <p:spPr>
          <a:xfrm>
            <a:off x="688975" y="4760397"/>
            <a:ext cx="5511800" cy="4509850"/>
          </a:xfrm>
          <a:prstGeom prst="rect">
            <a:avLst/>
          </a:prstGeom>
          <a:noFill/>
          <a:ln>
            <a:noFill/>
          </a:ln>
        </p:spPr>
        <p:txBody>
          <a:bodyPr spcFirstLastPara="1" wrap="square" lIns="96618" tIns="96618" rIns="96618" bIns="96618" anchor="t" anchorCtr="0">
            <a:noAutofit/>
          </a:bodyPr>
          <a:lstStyle/>
          <a:p>
            <a:pPr marL="0" indent="0">
              <a:buNone/>
            </a:pPr>
            <a:endParaRPr dirty="0"/>
          </a:p>
        </p:txBody>
      </p:sp>
    </p:spTree>
    <p:extLst>
      <p:ext uri="{BB962C8B-B14F-4D97-AF65-F5344CB8AC3E}">
        <p14:creationId xmlns:p14="http://schemas.microsoft.com/office/powerpoint/2010/main" val="1000757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1f0626532d9_6_21: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1f0626532d9_6_21: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extLst>
      <p:ext uri="{BB962C8B-B14F-4D97-AF65-F5344CB8AC3E}">
        <p14:creationId xmlns:p14="http://schemas.microsoft.com/office/powerpoint/2010/main" val="4249456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f0626523c8_0_30: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f0626523c8_0_30: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228f584d7_0_84: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e228f584d7_0_84:notes"/>
          <p:cNvSpPr txBox="1">
            <a:spLocks noGrp="1"/>
          </p:cNvSpPr>
          <p:nvPr>
            <p:ph type="body" idx="1"/>
          </p:nvPr>
        </p:nvSpPr>
        <p:spPr>
          <a:xfrm>
            <a:off x="688975" y="4760397"/>
            <a:ext cx="5511800" cy="4509850"/>
          </a:xfrm>
          <a:prstGeom prst="rect">
            <a:avLst/>
          </a:prstGeom>
          <a:noFill/>
          <a:ln>
            <a:noFill/>
          </a:ln>
        </p:spPr>
        <p:txBody>
          <a:bodyPr spcFirstLastPara="1" wrap="square" lIns="96618" tIns="96618" rIns="96618" bIns="96618" anchor="t" anchorCtr="0">
            <a:noAutofit/>
          </a:bodyPr>
          <a:lstStyle/>
          <a:p>
            <a:pPr marL="0" indent="0">
              <a:buNone/>
            </a:pPr>
            <a:endParaRPr dirty="0"/>
          </a:p>
        </p:txBody>
      </p:sp>
    </p:spTree>
    <p:extLst>
      <p:ext uri="{BB962C8B-B14F-4D97-AF65-F5344CB8AC3E}">
        <p14:creationId xmlns:p14="http://schemas.microsoft.com/office/powerpoint/2010/main" val="3514074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f0626523c8_0_115: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f0626523c8_0_115: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e228f584d7_0_84: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e228f584d7_0_84:notes"/>
          <p:cNvSpPr txBox="1">
            <a:spLocks noGrp="1"/>
          </p:cNvSpPr>
          <p:nvPr>
            <p:ph type="body" idx="1"/>
          </p:nvPr>
        </p:nvSpPr>
        <p:spPr>
          <a:xfrm>
            <a:off x="688975" y="4760397"/>
            <a:ext cx="5511800" cy="4509850"/>
          </a:xfrm>
          <a:prstGeom prst="rect">
            <a:avLst/>
          </a:prstGeom>
          <a:noFill/>
          <a:ln>
            <a:noFill/>
          </a:ln>
        </p:spPr>
        <p:txBody>
          <a:bodyPr spcFirstLastPara="1" wrap="square" lIns="96618" tIns="96618" rIns="96618" bIns="96618" anchor="t" anchorCtr="0">
            <a:noAutofit/>
          </a:bodyPr>
          <a:lstStyle/>
          <a:p>
            <a:pPr marL="0" indent="0">
              <a:buNone/>
            </a:pPr>
            <a:endParaRPr dirty="0"/>
          </a:p>
        </p:txBody>
      </p:sp>
    </p:spTree>
    <p:extLst>
      <p:ext uri="{BB962C8B-B14F-4D97-AF65-F5344CB8AC3E}">
        <p14:creationId xmlns:p14="http://schemas.microsoft.com/office/powerpoint/2010/main" val="3456004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f0626523c8_0_107:notes"/>
          <p:cNvSpPr>
            <a:spLocks noGrp="1" noRot="1" noChangeAspect="1"/>
          </p:cNvSpPr>
          <p:nvPr>
            <p:ph type="sldImg" idx="2"/>
          </p:nvPr>
        </p:nvSpPr>
        <p:spPr>
          <a:xfrm>
            <a:off x="104775" y="750888"/>
            <a:ext cx="6680200" cy="37592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f0626523c8_0_107:notes"/>
          <p:cNvSpPr txBox="1">
            <a:spLocks noGrp="1"/>
          </p:cNvSpPr>
          <p:nvPr>
            <p:ph type="body" idx="1"/>
          </p:nvPr>
        </p:nvSpPr>
        <p:spPr>
          <a:xfrm>
            <a:off x="688975" y="4760397"/>
            <a:ext cx="5511800" cy="4509850"/>
          </a:xfrm>
          <a:prstGeom prst="rect">
            <a:avLst/>
          </a:prstGeom>
        </p:spPr>
        <p:txBody>
          <a:bodyPr spcFirstLastPara="1" wrap="square" lIns="96618" tIns="96618" rIns="96618" bIns="96618" anchor="t" anchorCtr="0">
            <a:noAutofit/>
          </a:bodyPr>
          <a:lstStyle/>
          <a:p>
            <a:pPr marL="0" indent="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E1C_845F9964.xml"/><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18/10/relationships/comments" Target="../comments/modernComment_E08_77647B57.xml"/><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9.png"/><Relationship Id="rId4" Type="http://schemas.openxmlformats.org/officeDocument/2006/relationships/image" Target="../media/image11.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E13_E974DC5.xml"/><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E0A_159529BB.xml"/><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31.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08_0.xml"/><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8/10/relationships/comments" Target="../comments/modernComment_DF8_541AB420.xml"/><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DF7_539116B7.xml"/><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microsoft.com/office/2018/10/relationships/comments" Target="../comments/modernComment_10A_0.xml"/><Relationship Id="rId7"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hyperlink" Target="https://www.lifeskillsgroup.com.au/privacy-policy"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18/10/relationships/comments" Target="../comments/modernComment_10B_0.xml"/><Relationship Id="rId7"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hyperlink" Target="https://www.lifeskillsgroup.com.au/student-programs" TargetMode="External"/><Relationship Id="rId5"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10C_0.xml"/><Relationship Id="rId7"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hyperlink" Target="https://www.lifeskillsgroup.com.au/professional-development" TargetMode="Externa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0D_0.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hyperlink" Target="https://www.lifeskillsgroup.com.au/en-au/life-skills-go-free-trial" TargetMode="External"/></Relationships>
</file>

<file path=ppt/slides/_rels/slide22.xml.rels><?xml version="1.0" encoding="UTF-8" standalone="yes"?>
<Relationships xmlns="http://schemas.openxmlformats.org/package/2006/relationships"><Relationship Id="rId3" Type="http://schemas.microsoft.com/office/2018/10/relationships/comments" Target="../comments/modernComment_10E_0.xm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https://www.lifeskillsgroup.com.au/book-a-meeting-with-nikki" TargetMode="External"/></Relationships>
</file>

<file path=ppt/slides/_rels/slide3.xml.rels><?xml version="1.0" encoding="UTF-8" standalone="yes"?>
<Relationships xmlns="http://schemas.openxmlformats.org/package/2006/relationships"><Relationship Id="rId3" Type="http://schemas.microsoft.com/office/2018/10/relationships/comments" Target="../comments/modernComment_E07_1E5ED58B.xml"/><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18/10/relationships/comments" Target="../comments/modernComment_E21_5D2B1317.xml"/><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18/10/relationships/comments" Target="../comments/modernComment_E19_8307B406.xml"/><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06_0.xml"/><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18/10/relationships/comments" Target="../comments/modernComment_E09_DCABBE5E.xml"/><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05_0.xml"/><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9.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490152" y="1757800"/>
            <a:ext cx="4262400" cy="7470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 sz="4300" b="1">
                <a:solidFill>
                  <a:srgbClr val="666766"/>
                </a:solidFill>
                <a:latin typeface="Nunito Sans"/>
                <a:ea typeface="Nunito Sans"/>
                <a:cs typeface="Nunito Sans"/>
                <a:sym typeface="Nunito Sans"/>
              </a:rPr>
              <a:t>Integration</a:t>
            </a:r>
            <a:endParaRPr sz="4000" b="1">
              <a:solidFill>
                <a:srgbClr val="666766"/>
              </a:solidFill>
              <a:latin typeface="Nunito Sans"/>
              <a:ea typeface="Nunito Sans"/>
              <a:cs typeface="Nunito Sans"/>
              <a:sym typeface="Nunito Sans"/>
            </a:endParaRPr>
          </a:p>
        </p:txBody>
      </p:sp>
      <p:pic>
        <p:nvPicPr>
          <p:cNvPr id="56" name="Google Shape;56;p13"/>
          <p:cNvPicPr preferRelativeResize="0"/>
          <p:nvPr/>
        </p:nvPicPr>
        <p:blipFill>
          <a:blip r:embed="rId3">
            <a:alphaModFix/>
          </a:blip>
          <a:stretch>
            <a:fillRect/>
          </a:stretch>
        </p:blipFill>
        <p:spPr>
          <a:xfrm>
            <a:off x="576629" y="538925"/>
            <a:ext cx="1270320" cy="1158403"/>
          </a:xfrm>
          <a:prstGeom prst="rect">
            <a:avLst/>
          </a:prstGeom>
          <a:noFill/>
          <a:ln>
            <a:noFill/>
          </a:ln>
        </p:spPr>
      </p:pic>
      <p:pic>
        <p:nvPicPr>
          <p:cNvPr id="57" name="Google Shape;57;p13"/>
          <p:cNvPicPr preferRelativeResize="0"/>
          <p:nvPr/>
        </p:nvPicPr>
        <p:blipFill>
          <a:blip r:embed="rId4">
            <a:alphaModFix/>
          </a:blip>
          <a:stretch>
            <a:fillRect/>
          </a:stretch>
        </p:blipFill>
        <p:spPr>
          <a:xfrm>
            <a:off x="2060803" y="599396"/>
            <a:ext cx="3188299" cy="1158404"/>
          </a:xfrm>
          <a:prstGeom prst="rect">
            <a:avLst/>
          </a:prstGeom>
          <a:noFill/>
          <a:ln>
            <a:noFill/>
          </a:ln>
        </p:spPr>
      </p:pic>
      <p:pic>
        <p:nvPicPr>
          <p:cNvPr id="58" name="Google Shape;58;p13"/>
          <p:cNvPicPr preferRelativeResize="0"/>
          <p:nvPr/>
        </p:nvPicPr>
        <p:blipFill>
          <a:blip r:embed="rId5">
            <a:alphaModFix/>
          </a:blip>
          <a:stretch>
            <a:fillRect/>
          </a:stretch>
        </p:blipFill>
        <p:spPr>
          <a:xfrm>
            <a:off x="3904178" y="4032977"/>
            <a:ext cx="320846" cy="487096"/>
          </a:xfrm>
          <a:prstGeom prst="rect">
            <a:avLst/>
          </a:prstGeom>
          <a:noFill/>
          <a:ln>
            <a:noFill/>
          </a:ln>
        </p:spPr>
      </p:pic>
      <p:pic>
        <p:nvPicPr>
          <p:cNvPr id="59" name="Google Shape;59;p13"/>
          <p:cNvPicPr preferRelativeResize="0"/>
          <p:nvPr/>
        </p:nvPicPr>
        <p:blipFill>
          <a:blip r:embed="rId6">
            <a:alphaModFix/>
          </a:blip>
          <a:stretch>
            <a:fillRect/>
          </a:stretch>
        </p:blipFill>
        <p:spPr>
          <a:xfrm>
            <a:off x="2600380" y="4074622"/>
            <a:ext cx="1183112" cy="403786"/>
          </a:xfrm>
          <a:prstGeom prst="rect">
            <a:avLst/>
          </a:prstGeom>
          <a:noFill/>
          <a:ln>
            <a:noFill/>
          </a:ln>
        </p:spPr>
      </p:pic>
      <p:pic>
        <p:nvPicPr>
          <p:cNvPr id="60" name="Google Shape;60;p13"/>
          <p:cNvPicPr preferRelativeResize="0"/>
          <p:nvPr/>
        </p:nvPicPr>
        <p:blipFill>
          <a:blip r:embed="rId7">
            <a:alphaModFix/>
          </a:blip>
          <a:stretch>
            <a:fillRect/>
          </a:stretch>
        </p:blipFill>
        <p:spPr>
          <a:xfrm>
            <a:off x="1968050" y="4032973"/>
            <a:ext cx="430666" cy="487086"/>
          </a:xfrm>
          <a:prstGeom prst="rect">
            <a:avLst/>
          </a:prstGeom>
          <a:noFill/>
          <a:ln>
            <a:noFill/>
          </a:ln>
        </p:spPr>
      </p:pic>
      <p:pic>
        <p:nvPicPr>
          <p:cNvPr id="61" name="Google Shape;61;p13"/>
          <p:cNvPicPr preferRelativeResize="0"/>
          <p:nvPr/>
        </p:nvPicPr>
        <p:blipFill>
          <a:blip r:embed="rId8">
            <a:alphaModFix/>
          </a:blip>
          <a:stretch>
            <a:fillRect/>
          </a:stretch>
        </p:blipFill>
        <p:spPr>
          <a:xfrm>
            <a:off x="7050337" y="139875"/>
            <a:ext cx="2093650" cy="4440225"/>
          </a:xfrm>
          <a:prstGeom prst="rect">
            <a:avLst/>
          </a:prstGeom>
          <a:noFill/>
          <a:ln>
            <a:noFill/>
          </a:ln>
        </p:spPr>
      </p:pic>
      <p:pic>
        <p:nvPicPr>
          <p:cNvPr id="62" name="Google Shape;62;p13"/>
          <p:cNvPicPr preferRelativeResize="0"/>
          <p:nvPr/>
        </p:nvPicPr>
        <p:blipFill>
          <a:blip r:embed="rId9">
            <a:alphaModFix/>
          </a:blip>
          <a:stretch>
            <a:fillRect/>
          </a:stretch>
        </p:blipFill>
        <p:spPr>
          <a:xfrm>
            <a:off x="256351" y="3998563"/>
            <a:ext cx="780846" cy="555899"/>
          </a:xfrm>
          <a:prstGeom prst="rect">
            <a:avLst/>
          </a:prstGeom>
          <a:noFill/>
          <a:ln>
            <a:noFill/>
          </a:ln>
        </p:spPr>
      </p:pic>
      <p:pic>
        <p:nvPicPr>
          <p:cNvPr id="2" name="Picture 1">
            <a:extLst>
              <a:ext uri="{FF2B5EF4-FFF2-40B4-BE49-F238E27FC236}">
                <a16:creationId xmlns:a16="http://schemas.microsoft.com/office/drawing/2014/main" id="{FFAA3FE9-4D4F-B264-D186-7B085850FDA8}"/>
              </a:ext>
            </a:extLst>
          </p:cNvPr>
          <p:cNvPicPr>
            <a:picLocks noChangeAspect="1"/>
          </p:cNvPicPr>
          <p:nvPr/>
        </p:nvPicPr>
        <p:blipFill>
          <a:blip r:embed="rId10"/>
          <a:stretch>
            <a:fillRect/>
          </a:stretch>
        </p:blipFill>
        <p:spPr>
          <a:xfrm>
            <a:off x="0" y="4660146"/>
            <a:ext cx="9144000" cy="4764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63" name="Google Shape;163;p18"/>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400" b="0" i="0" u="none" strike="noStrike" cap="none" dirty="0">
                <a:solidFill>
                  <a:schemeClr val="dk2"/>
                </a:solidFill>
                <a:latin typeface="Nunito Sans Light"/>
                <a:ea typeface="Nunito Sans Light"/>
                <a:cs typeface="Nunito Sans Light"/>
                <a:sym typeface="Nunito Sans Light"/>
              </a:rPr>
              <a:t>Life Skills GO Works For Teachers</a:t>
            </a:r>
          </a:p>
        </p:txBody>
      </p:sp>
      <p:pic>
        <p:nvPicPr>
          <p:cNvPr id="166" name="Google Shape;166;p18"/>
          <p:cNvPicPr preferRelativeResize="0"/>
          <p:nvPr/>
        </p:nvPicPr>
        <p:blipFill rotWithShape="1">
          <a:blip r:embed="rId4">
            <a:alphaModFix/>
          </a:blip>
          <a:srcRect/>
          <a:stretch/>
        </p:blipFill>
        <p:spPr>
          <a:xfrm>
            <a:off x="152400" y="685800"/>
            <a:ext cx="8839206" cy="21580"/>
          </a:xfrm>
          <a:prstGeom prst="rect">
            <a:avLst/>
          </a:prstGeom>
          <a:noFill/>
          <a:ln>
            <a:noFill/>
          </a:ln>
        </p:spPr>
      </p:pic>
      <p:sp>
        <p:nvSpPr>
          <p:cNvPr id="2" name="TextBox 1">
            <a:extLst>
              <a:ext uri="{FF2B5EF4-FFF2-40B4-BE49-F238E27FC236}">
                <a16:creationId xmlns:a16="http://schemas.microsoft.com/office/drawing/2014/main" id="{52DD1E47-50D3-A43D-33DF-DDAFC6FE123B}"/>
              </a:ext>
            </a:extLst>
          </p:cNvPr>
          <p:cNvSpPr txBox="1"/>
          <p:nvPr/>
        </p:nvSpPr>
        <p:spPr>
          <a:xfrm>
            <a:off x="152400" y="874102"/>
            <a:ext cx="4305744" cy="2985433"/>
          </a:xfrm>
          <a:prstGeom prst="rect">
            <a:avLst/>
          </a:prstGeom>
          <a:noFill/>
        </p:spPr>
        <p:txBody>
          <a:bodyPr wrap="square" lIns="91440" tIns="45720" rIns="91440" bIns="45720" anchor="t">
            <a:spAutoFit/>
          </a:bodyPr>
          <a:lstStyle/>
          <a:p>
            <a:r>
              <a:rPr lang="en-GB" b="1" dirty="0">
                <a:solidFill>
                  <a:srgbClr val="02B0E8"/>
                </a:solidFill>
                <a:latin typeface="Nunito Sans Light"/>
                <a:sym typeface="Nunito Sans Light"/>
              </a:rPr>
              <a:t>Reporting From a Class Level</a:t>
            </a:r>
          </a:p>
          <a:p>
            <a:endParaRPr lang="en-GB" sz="1100" b="1" dirty="0">
              <a:solidFill>
                <a:srgbClr val="02B0E8"/>
              </a:solidFill>
              <a:latin typeface="Nunito Sans Light"/>
            </a:endParaRPr>
          </a:p>
          <a:p>
            <a:endParaRPr lang="en-GB" sz="1100" b="1" dirty="0">
              <a:solidFill>
                <a:srgbClr val="02B0E8"/>
              </a:solidFill>
              <a:latin typeface="Nunito Sans Light"/>
            </a:endParaRPr>
          </a:p>
          <a:p>
            <a:r>
              <a:rPr lang="en-GB" sz="1100" b="1" dirty="0">
                <a:solidFill>
                  <a:srgbClr val="02B0E8"/>
                </a:solidFill>
                <a:latin typeface="Nunito Sans Light"/>
              </a:rPr>
              <a:t>Filter reports by selected fields</a:t>
            </a:r>
          </a:p>
          <a:p>
            <a:r>
              <a:rPr lang="en-GB" sz="1000" dirty="0">
                <a:solidFill>
                  <a:schemeClr val="dk1"/>
                </a:solidFill>
                <a:latin typeface="Nunito Sans Light"/>
                <a:ea typeface="Imprima"/>
                <a:cs typeface="Imprima"/>
                <a:sym typeface="Imprima"/>
              </a:rPr>
              <a:t>Teachers are able to filter the results based on a number of parameters including date range, grade, class, emotion category, emotion and pinned students, allowing teachers to pull out data relevant to their needs.</a:t>
            </a:r>
            <a:endParaRPr lang="en-GB" sz="1000" b="1" dirty="0">
              <a:solidFill>
                <a:srgbClr val="02B0E8"/>
              </a:solidFill>
              <a:latin typeface="Nunito Sans Light"/>
              <a:sym typeface="Nunito Light"/>
            </a:endParaRPr>
          </a:p>
          <a:p>
            <a:endParaRPr lang="en-GB" sz="1000" dirty="0">
              <a:solidFill>
                <a:schemeClr val="dk1"/>
              </a:solidFill>
              <a:latin typeface="Nunito Sans Light"/>
            </a:endParaRPr>
          </a:p>
          <a:p>
            <a:r>
              <a:rPr lang="en-GB" sz="1000" dirty="0">
                <a:solidFill>
                  <a:schemeClr val="dk1"/>
                </a:solidFill>
                <a:latin typeface="Nunito Sans Light"/>
              </a:rPr>
              <a:t>This enables teachers to clearly view reports and data based on the most relevant information.</a:t>
            </a:r>
          </a:p>
          <a:p>
            <a:endParaRPr lang="en-GB" sz="1000" dirty="0">
              <a:solidFill>
                <a:schemeClr val="dk1"/>
              </a:solidFill>
              <a:latin typeface="Nunito Sans Light"/>
            </a:endParaRPr>
          </a:p>
          <a:p>
            <a:endParaRPr lang="en-GB" sz="1000" dirty="0">
              <a:solidFill>
                <a:schemeClr val="dk1"/>
              </a:solidFill>
              <a:latin typeface="Nunito Sans Light"/>
            </a:endParaRPr>
          </a:p>
          <a:p>
            <a:r>
              <a:rPr lang="en-GB" sz="1100" b="1" dirty="0">
                <a:solidFill>
                  <a:srgbClr val="02B0E8"/>
                </a:solidFill>
                <a:latin typeface="Nunito Sans Light"/>
              </a:rPr>
              <a:t>Student context summary</a:t>
            </a:r>
          </a:p>
          <a:p>
            <a:r>
              <a:rPr lang="en-GB" sz="1000" dirty="0">
                <a:solidFill>
                  <a:schemeClr val="dk1"/>
                </a:solidFill>
                <a:latin typeface="Nunito Sans Light"/>
              </a:rPr>
              <a:t>The Student context summary shows an overview of the context each student selects as part of their check-in indicating where these feelings are originating, such as at home or in the playground.</a:t>
            </a:r>
          </a:p>
          <a:p>
            <a:endParaRPr lang="en-GB" sz="1000" dirty="0">
              <a:solidFill>
                <a:schemeClr val="dk1"/>
              </a:solidFill>
              <a:latin typeface="Nunito Sans Light"/>
            </a:endParaRPr>
          </a:p>
          <a:p>
            <a:r>
              <a:rPr lang="en-GB" sz="1000" dirty="0">
                <a:solidFill>
                  <a:schemeClr val="dk1"/>
                </a:solidFill>
                <a:latin typeface="Nunito Sans Light"/>
              </a:rPr>
              <a:t> </a:t>
            </a:r>
          </a:p>
        </p:txBody>
      </p:sp>
      <p:pic>
        <p:nvPicPr>
          <p:cNvPr id="6" name="Picture 5">
            <a:extLst>
              <a:ext uri="{FF2B5EF4-FFF2-40B4-BE49-F238E27FC236}">
                <a16:creationId xmlns:a16="http://schemas.microsoft.com/office/drawing/2014/main" id="{E020B709-59C4-20BA-AFE6-CBF4D1F6963F}"/>
              </a:ext>
            </a:extLst>
          </p:cNvPr>
          <p:cNvPicPr>
            <a:picLocks noChangeAspect="1"/>
          </p:cNvPicPr>
          <p:nvPr/>
        </p:nvPicPr>
        <p:blipFill>
          <a:blip r:embed="rId5"/>
          <a:stretch>
            <a:fillRect/>
          </a:stretch>
        </p:blipFill>
        <p:spPr>
          <a:xfrm>
            <a:off x="0" y="4660146"/>
            <a:ext cx="9144000" cy="476410"/>
          </a:xfrm>
          <a:prstGeom prst="rect">
            <a:avLst/>
          </a:prstGeom>
        </p:spPr>
      </p:pic>
      <p:pic>
        <p:nvPicPr>
          <p:cNvPr id="9" name="Picture 8" descr="Graphical user interface, website&#10;&#10;Description automatically generated">
            <a:extLst>
              <a:ext uri="{FF2B5EF4-FFF2-40B4-BE49-F238E27FC236}">
                <a16:creationId xmlns:a16="http://schemas.microsoft.com/office/drawing/2014/main" id="{817FBDC9-9D3E-C6CC-FB0D-FCF56E8405C9}"/>
              </a:ext>
            </a:extLst>
          </p:cNvPr>
          <p:cNvPicPr>
            <a:picLocks noChangeAspect="1"/>
          </p:cNvPicPr>
          <p:nvPr/>
        </p:nvPicPr>
        <p:blipFill>
          <a:blip r:embed="rId6"/>
          <a:stretch>
            <a:fillRect/>
          </a:stretch>
        </p:blipFill>
        <p:spPr>
          <a:xfrm>
            <a:off x="4572000" y="3311342"/>
            <a:ext cx="2788920" cy="1228908"/>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010122C9-FB61-4539-BB5D-756818D9E75E}"/>
              </a:ext>
            </a:extLst>
          </p:cNvPr>
          <p:cNvPicPr>
            <a:picLocks noChangeAspect="1"/>
          </p:cNvPicPr>
          <p:nvPr/>
        </p:nvPicPr>
        <p:blipFill rotWithShape="1">
          <a:blip r:embed="rId7"/>
          <a:srcRect l="50928" t="45859"/>
          <a:stretch/>
        </p:blipFill>
        <p:spPr>
          <a:xfrm>
            <a:off x="7170420" y="3612200"/>
            <a:ext cx="1821180" cy="987998"/>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B575C937-C65D-7669-ECA7-6B0638B9D71F}"/>
              </a:ext>
            </a:extLst>
          </p:cNvPr>
          <p:cNvPicPr>
            <a:picLocks noChangeAspect="1"/>
          </p:cNvPicPr>
          <p:nvPr/>
        </p:nvPicPr>
        <p:blipFill>
          <a:blip r:embed="rId8"/>
          <a:stretch>
            <a:fillRect/>
          </a:stretch>
        </p:blipFill>
        <p:spPr>
          <a:xfrm>
            <a:off x="4572000" y="737522"/>
            <a:ext cx="4419600" cy="2453924"/>
          </a:xfrm>
          <a:prstGeom prst="rect">
            <a:avLst/>
          </a:prstGeom>
          <a:effectLst>
            <a:outerShdw blurRad="50800" dist="38100" dir="2700000" algn="tl" rotWithShape="0">
              <a:prstClr val="black">
                <a:alpha val="40000"/>
              </a:prstClr>
            </a:outerShdw>
          </a:effectLst>
        </p:spPr>
      </p:pic>
      <p:pic>
        <p:nvPicPr>
          <p:cNvPr id="5" name="Google Shape;82;p15">
            <a:extLst>
              <a:ext uri="{FF2B5EF4-FFF2-40B4-BE49-F238E27FC236}">
                <a16:creationId xmlns:a16="http://schemas.microsoft.com/office/drawing/2014/main" id="{471C5834-B2E2-6EFD-A1DC-55CB15E869D0}"/>
              </a:ext>
            </a:extLst>
          </p:cNvPr>
          <p:cNvPicPr preferRelativeResize="0"/>
          <p:nvPr/>
        </p:nvPicPr>
        <p:blipFill>
          <a:blip r:embed="rId9">
            <a:alphaModFix/>
          </a:blip>
          <a:stretch>
            <a:fillRect/>
          </a:stretch>
        </p:blipFill>
        <p:spPr>
          <a:xfrm>
            <a:off x="184840" y="72062"/>
            <a:ext cx="544675" cy="496675"/>
          </a:xfrm>
          <a:prstGeom prst="rect">
            <a:avLst/>
          </a:prstGeom>
          <a:noFill/>
          <a:ln>
            <a:noFill/>
          </a:ln>
        </p:spPr>
      </p:pic>
    </p:spTree>
    <p:extLst>
      <p:ext uri="{BB962C8B-B14F-4D97-AF65-F5344CB8AC3E}">
        <p14:creationId xmlns:p14="http://schemas.microsoft.com/office/powerpoint/2010/main" val="2220857700"/>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63" name="Google Shape;163;p18"/>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dirty="0">
                <a:solidFill>
                  <a:schemeClr val="dk2"/>
                </a:solidFill>
                <a:latin typeface="Nunito Sans Light"/>
                <a:ea typeface="Nunito Sans Light"/>
                <a:cs typeface="Nunito Sans Light"/>
                <a:sym typeface="Nunito Sans Light"/>
              </a:rPr>
              <a:t>Life Skills GO Works For Teachers</a:t>
            </a:r>
            <a:endParaRPr sz="2400" b="0" i="0" u="none" strike="noStrike" cap="none" dirty="0">
              <a:solidFill>
                <a:schemeClr val="dk2"/>
              </a:solidFill>
              <a:latin typeface="Nunito Sans Light"/>
              <a:ea typeface="Nunito Sans Light"/>
              <a:cs typeface="Nunito Sans Light"/>
              <a:sym typeface="Nunito Sans Light"/>
            </a:endParaRPr>
          </a:p>
        </p:txBody>
      </p:sp>
      <p:pic>
        <p:nvPicPr>
          <p:cNvPr id="166" name="Google Shape;166;p18"/>
          <p:cNvPicPr preferRelativeResize="0"/>
          <p:nvPr/>
        </p:nvPicPr>
        <p:blipFill rotWithShape="1">
          <a:blip r:embed="rId4">
            <a:alphaModFix/>
          </a:blip>
          <a:srcRect/>
          <a:stretch/>
        </p:blipFill>
        <p:spPr>
          <a:xfrm>
            <a:off x="152400" y="685800"/>
            <a:ext cx="8839206" cy="21580"/>
          </a:xfrm>
          <a:prstGeom prst="rect">
            <a:avLst/>
          </a:prstGeom>
          <a:noFill/>
          <a:ln>
            <a:noFill/>
          </a:ln>
        </p:spPr>
      </p:pic>
      <p:sp>
        <p:nvSpPr>
          <p:cNvPr id="3" name="TextBox 2">
            <a:extLst>
              <a:ext uri="{FF2B5EF4-FFF2-40B4-BE49-F238E27FC236}">
                <a16:creationId xmlns:a16="http://schemas.microsoft.com/office/drawing/2014/main" id="{BD48A54C-A50F-926D-18AE-73890E07445A}"/>
              </a:ext>
            </a:extLst>
          </p:cNvPr>
          <p:cNvSpPr txBox="1"/>
          <p:nvPr/>
        </p:nvSpPr>
        <p:spPr>
          <a:xfrm>
            <a:off x="152400" y="1768312"/>
            <a:ext cx="5989200" cy="2150589"/>
          </a:xfrm>
          <a:prstGeom prst="rect">
            <a:avLst/>
          </a:prstGeom>
          <a:noFill/>
        </p:spPr>
        <p:txBody>
          <a:bodyPr wrap="square" lIns="91440" tIns="45720" rIns="91440" bIns="45720" anchor="t">
            <a:spAutoFit/>
          </a:bodyPr>
          <a:lstStyle/>
          <a:p>
            <a:pPr marL="171450" indent="-171450">
              <a:lnSpc>
                <a:spcPct val="150000"/>
              </a:lnSpc>
              <a:buFont typeface="Arial" panose="020B0604020202020204" pitchFamily="34" charset="0"/>
              <a:buChar char="•"/>
            </a:pPr>
            <a:r>
              <a:rPr lang="en-GB" sz="1000" dirty="0">
                <a:solidFill>
                  <a:schemeClr val="dk1"/>
                </a:solidFill>
                <a:latin typeface="Nunito Sans Light"/>
              </a:rPr>
              <a:t>Rapidly move students into a state of learner readiness, with adaptive content delivered instantly based on student driven data.</a:t>
            </a:r>
          </a:p>
          <a:p>
            <a:pPr marL="171450" indent="-171450">
              <a:lnSpc>
                <a:spcPct val="150000"/>
              </a:lnSpc>
              <a:buFont typeface="Arial" panose="020B0604020202020204" pitchFamily="34" charset="0"/>
              <a:buChar char="•"/>
            </a:pPr>
            <a:r>
              <a:rPr lang="en-GB" sz="1000" dirty="0">
                <a:solidFill>
                  <a:schemeClr val="dk1"/>
                </a:solidFill>
                <a:latin typeface="Nunito Sans Light"/>
              </a:rPr>
              <a:t>Once students identify how they are feeling a cognitive behaviour therapy, focused attention or mindfulness video is automatically selected to reinforce understanding of how that emotion looks and feels, as well as providing students with explicit self-regulation tools. </a:t>
            </a:r>
          </a:p>
          <a:p>
            <a:pPr marL="171450" indent="-171450">
              <a:lnSpc>
                <a:spcPct val="150000"/>
              </a:lnSpc>
              <a:buFont typeface="Arial" panose="020B0604020202020204" pitchFamily="34" charset="0"/>
              <a:buChar char="•"/>
            </a:pPr>
            <a:r>
              <a:rPr lang="en-GB" sz="1000" dirty="0">
                <a:solidFill>
                  <a:schemeClr val="dk1"/>
                </a:solidFill>
                <a:latin typeface="Nunito Sans Light"/>
              </a:rPr>
              <a:t>Students then have another opportunity to identify their emotional state, with before and after results displayed reinforcing the learnings. </a:t>
            </a:r>
          </a:p>
          <a:p>
            <a:pPr marL="171450" indent="-171450">
              <a:lnSpc>
                <a:spcPct val="150000"/>
              </a:lnSpc>
              <a:buFont typeface="Arial" panose="020B0604020202020204" pitchFamily="34" charset="0"/>
              <a:buChar char="•"/>
            </a:pPr>
            <a:r>
              <a:rPr lang="en-GB" sz="1000" dirty="0">
                <a:solidFill>
                  <a:schemeClr val="dk1"/>
                </a:solidFill>
                <a:latin typeface="Nunito Sans Light"/>
              </a:rPr>
              <a:t>Guide and create readiness for learning for individual students or the whole class. </a:t>
            </a:r>
          </a:p>
          <a:p>
            <a:pPr marL="171450" indent="-171450">
              <a:lnSpc>
                <a:spcPct val="150000"/>
              </a:lnSpc>
              <a:buFont typeface="Arial" panose="020B0604020202020204" pitchFamily="34" charset="0"/>
              <a:buChar char="•"/>
            </a:pPr>
            <a:r>
              <a:rPr lang="en-GB" sz="1000" dirty="0">
                <a:solidFill>
                  <a:schemeClr val="dk1"/>
                </a:solidFill>
                <a:latin typeface="Nunito Sans Light"/>
              </a:rPr>
              <a:t>Use emotion cards as prompts to teach new emotions week by week.</a:t>
            </a:r>
          </a:p>
        </p:txBody>
      </p:sp>
      <p:sp>
        <p:nvSpPr>
          <p:cNvPr id="2" name="TextBox 1">
            <a:extLst>
              <a:ext uri="{FF2B5EF4-FFF2-40B4-BE49-F238E27FC236}">
                <a16:creationId xmlns:a16="http://schemas.microsoft.com/office/drawing/2014/main" id="{52DD1E47-50D3-A43D-33DF-DDAFC6FE123B}"/>
              </a:ext>
            </a:extLst>
          </p:cNvPr>
          <p:cNvSpPr txBox="1"/>
          <p:nvPr/>
        </p:nvSpPr>
        <p:spPr>
          <a:xfrm>
            <a:off x="381600" y="874102"/>
            <a:ext cx="5421600" cy="877163"/>
          </a:xfrm>
          <a:prstGeom prst="rect">
            <a:avLst/>
          </a:prstGeom>
          <a:noFill/>
        </p:spPr>
        <p:txBody>
          <a:bodyPr wrap="square" lIns="91440" tIns="45720" rIns="91440" bIns="45720" anchor="t">
            <a:spAutoFit/>
          </a:bodyPr>
          <a:lstStyle/>
          <a:p>
            <a:r>
              <a:rPr lang="en-GB" sz="1100" b="1" dirty="0">
                <a:solidFill>
                  <a:srgbClr val="02B0E8"/>
                </a:solidFill>
                <a:latin typeface="Nunito Sans Light"/>
              </a:rPr>
              <a:t>Support learner readiness with Prepare for Learning activities</a:t>
            </a:r>
          </a:p>
          <a:p>
            <a:endParaRPr lang="en-GB" sz="1000" dirty="0">
              <a:solidFill>
                <a:schemeClr val="dk1"/>
              </a:solidFill>
              <a:latin typeface="Nunito Sans Light"/>
            </a:endParaRPr>
          </a:p>
          <a:p>
            <a:r>
              <a:rPr lang="en-GB" sz="1000" dirty="0">
                <a:solidFill>
                  <a:schemeClr val="dk1"/>
                </a:solidFill>
                <a:latin typeface="Nunito Sans Light"/>
              </a:rPr>
              <a:t>These activities can be student or teachers led to improve learner readiness or help with self-regulation as required. </a:t>
            </a:r>
          </a:p>
          <a:p>
            <a:endParaRPr lang="en-GB" sz="1000" dirty="0">
              <a:solidFill>
                <a:schemeClr val="dk1"/>
              </a:solidFill>
              <a:latin typeface="Nunito Sans Light"/>
            </a:endParaRPr>
          </a:p>
        </p:txBody>
      </p:sp>
      <p:pic>
        <p:nvPicPr>
          <p:cNvPr id="8" name="Picture 7" descr="A person teaching a class&#10;&#10;Description automatically generated with medium confidence">
            <a:extLst>
              <a:ext uri="{FF2B5EF4-FFF2-40B4-BE49-F238E27FC236}">
                <a16:creationId xmlns:a16="http://schemas.microsoft.com/office/drawing/2014/main" id="{B963826E-AE50-4751-9A03-969A3BDBD9C9}"/>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24115" t="24292" r="5576" b="39837"/>
          <a:stretch/>
        </p:blipFill>
        <p:spPr>
          <a:xfrm>
            <a:off x="6817201" y="1945015"/>
            <a:ext cx="2106291" cy="1432801"/>
          </a:xfrm>
          <a:prstGeom prst="rect">
            <a:avLst/>
          </a:prstGeom>
        </p:spPr>
      </p:pic>
      <p:pic>
        <p:nvPicPr>
          <p:cNvPr id="5" name="Picture 4" descr="A child sitting on a bench&#10;&#10;Description automatically generated with medium confidence">
            <a:extLst>
              <a:ext uri="{FF2B5EF4-FFF2-40B4-BE49-F238E27FC236}">
                <a16:creationId xmlns:a16="http://schemas.microsoft.com/office/drawing/2014/main" id="{EEBA2879-B7D8-4990-B255-48919F13AD9B}"/>
              </a:ext>
            </a:extLst>
          </p:cNvPr>
          <p:cNvPicPr>
            <a:picLocks noChangeAspect="1"/>
          </p:cNvPicPr>
          <p:nvPr/>
        </p:nvPicPr>
        <p:blipFill>
          <a:blip r:embed="rId7"/>
          <a:stretch>
            <a:fillRect/>
          </a:stretch>
        </p:blipFill>
        <p:spPr>
          <a:xfrm>
            <a:off x="6798713" y="788063"/>
            <a:ext cx="2124779" cy="1126668"/>
          </a:xfrm>
          <a:prstGeom prst="rect">
            <a:avLst/>
          </a:prstGeom>
        </p:spPr>
      </p:pic>
      <p:pic>
        <p:nvPicPr>
          <p:cNvPr id="11" name="Picture 10" descr="A picture containing wall, indoor, computer, person&#10;&#10;Description automatically generated">
            <a:extLst>
              <a:ext uri="{FF2B5EF4-FFF2-40B4-BE49-F238E27FC236}">
                <a16:creationId xmlns:a16="http://schemas.microsoft.com/office/drawing/2014/main" id="{E89D25D9-92C8-42EC-8F08-15CB88D94D35}"/>
              </a:ext>
            </a:extLst>
          </p:cNvPr>
          <p:cNvPicPr>
            <a:picLocks noChangeAspect="1"/>
          </p:cNvPicPr>
          <p:nvPr/>
        </p:nvPicPr>
        <p:blipFill>
          <a:blip r:embed="rId8"/>
          <a:stretch>
            <a:fillRect/>
          </a:stretch>
        </p:blipFill>
        <p:spPr>
          <a:xfrm>
            <a:off x="6786423" y="3426576"/>
            <a:ext cx="2106291" cy="1193565"/>
          </a:xfrm>
          <a:prstGeom prst="rect">
            <a:avLst/>
          </a:prstGeom>
        </p:spPr>
      </p:pic>
      <p:pic>
        <p:nvPicPr>
          <p:cNvPr id="4" name="Picture 3">
            <a:extLst>
              <a:ext uri="{FF2B5EF4-FFF2-40B4-BE49-F238E27FC236}">
                <a16:creationId xmlns:a16="http://schemas.microsoft.com/office/drawing/2014/main" id="{CA4A19A3-6C0D-B31D-3DBC-8BDCAB5F144A}"/>
              </a:ext>
            </a:extLst>
          </p:cNvPr>
          <p:cNvPicPr>
            <a:picLocks noChangeAspect="1"/>
          </p:cNvPicPr>
          <p:nvPr/>
        </p:nvPicPr>
        <p:blipFill>
          <a:blip r:embed="rId9"/>
          <a:stretch>
            <a:fillRect/>
          </a:stretch>
        </p:blipFill>
        <p:spPr>
          <a:xfrm>
            <a:off x="0" y="4660146"/>
            <a:ext cx="9144000" cy="476410"/>
          </a:xfrm>
          <a:prstGeom prst="rect">
            <a:avLst/>
          </a:prstGeom>
        </p:spPr>
      </p:pic>
      <p:pic>
        <p:nvPicPr>
          <p:cNvPr id="6" name="Google Shape;82;p15">
            <a:extLst>
              <a:ext uri="{FF2B5EF4-FFF2-40B4-BE49-F238E27FC236}">
                <a16:creationId xmlns:a16="http://schemas.microsoft.com/office/drawing/2014/main" id="{FD29C992-00DC-E2C4-6CE9-6955612DE007}"/>
              </a:ext>
            </a:extLst>
          </p:cNvPr>
          <p:cNvPicPr preferRelativeResize="0"/>
          <p:nvPr/>
        </p:nvPicPr>
        <p:blipFill>
          <a:blip r:embed="rId10">
            <a:alphaModFix/>
          </a:blip>
          <a:stretch>
            <a:fillRect/>
          </a:stretch>
        </p:blipFill>
        <p:spPr>
          <a:xfrm>
            <a:off x="184840" y="72062"/>
            <a:ext cx="544675" cy="496675"/>
          </a:xfrm>
          <a:prstGeom prst="rect">
            <a:avLst/>
          </a:prstGeom>
          <a:noFill/>
          <a:ln>
            <a:noFill/>
          </a:ln>
        </p:spPr>
      </p:pic>
    </p:spTree>
    <p:extLst>
      <p:ext uri="{BB962C8B-B14F-4D97-AF65-F5344CB8AC3E}">
        <p14:creationId xmlns:p14="http://schemas.microsoft.com/office/powerpoint/2010/main" val="2003073879"/>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6" name="Google Shape;426;p40"/>
          <p:cNvSpPr txBox="1"/>
          <p:nvPr/>
        </p:nvSpPr>
        <p:spPr>
          <a:xfrm>
            <a:off x="220756" y="786190"/>
            <a:ext cx="3478408" cy="3790751"/>
          </a:xfrm>
          <a:prstGeom prst="rect">
            <a:avLst/>
          </a:prstGeom>
          <a:noFill/>
          <a:ln>
            <a:noFill/>
          </a:ln>
        </p:spPr>
        <p:txBody>
          <a:bodyPr spcFirstLastPara="1" wrap="square" lIns="91425" tIns="91425" rIns="91425" bIns="91425" anchor="t" anchorCtr="0">
            <a:spAutoFit/>
          </a:bodyPr>
          <a:lstStyle/>
          <a:p>
            <a:pPr>
              <a:spcBef>
                <a:spcPts val="1100"/>
              </a:spcBef>
            </a:pPr>
            <a:r>
              <a:rPr lang="en-GB" sz="1050" b="1" dirty="0">
                <a:solidFill>
                  <a:srgbClr val="02B0E8"/>
                </a:solidFill>
                <a:latin typeface="Nunito Sans Light"/>
                <a:sym typeface="Nunito Light"/>
              </a:rPr>
              <a:t>Maintain visibility over student directed data with Pinned Students</a:t>
            </a:r>
          </a:p>
          <a:p>
            <a:pPr>
              <a:spcBef>
                <a:spcPts val="1100"/>
              </a:spcBef>
            </a:pPr>
            <a:r>
              <a:rPr lang="en-GB" sz="1000" dirty="0">
                <a:solidFill>
                  <a:schemeClr val="dk1"/>
                </a:solidFill>
                <a:latin typeface="Nunito Sans Light"/>
                <a:sym typeface="Imprima"/>
              </a:rPr>
              <a:t>The Pinned Students card allows teachers to maintain visibility over students that may need additional support based off their check-in responses. </a:t>
            </a:r>
            <a:endParaRPr lang="en-GB" sz="1000" dirty="0">
              <a:solidFill>
                <a:schemeClr val="dk1"/>
              </a:solidFill>
              <a:latin typeface="Nunito Sans Light"/>
            </a:endParaRPr>
          </a:p>
          <a:p>
            <a:pPr>
              <a:spcBef>
                <a:spcPts val="1100"/>
              </a:spcBef>
            </a:pPr>
            <a:r>
              <a:rPr lang="en-GB" sz="1000" dirty="0">
                <a:solidFill>
                  <a:schemeClr val="dk1"/>
                </a:solidFill>
                <a:latin typeface="Nunito Sans Light"/>
                <a:sym typeface="Imprima"/>
              </a:rPr>
              <a:t>Students that have been manually pinned will appear at the top of the list.</a:t>
            </a:r>
            <a:endParaRPr lang="en-GB" sz="1000" dirty="0">
              <a:solidFill>
                <a:schemeClr val="dk1"/>
              </a:solidFill>
              <a:latin typeface="Nunito Sans Light"/>
            </a:endParaRPr>
          </a:p>
          <a:p>
            <a:pPr marL="0" lvl="0" indent="0" rtl="0">
              <a:spcBef>
                <a:spcPts val="1100"/>
              </a:spcBef>
              <a:spcAft>
                <a:spcPts val="0"/>
              </a:spcAft>
              <a:buNone/>
            </a:pPr>
            <a:r>
              <a:rPr lang="en-GB" sz="1000" dirty="0">
                <a:solidFill>
                  <a:schemeClr val="dk1"/>
                </a:solidFill>
                <a:latin typeface="Nunito Sans Light"/>
                <a:sym typeface="Imprima"/>
              </a:rPr>
              <a:t>Suggested students to pin will appear in the list if they have selected emotions in emotional overload or heightened state of emotion for more than 50% of their check-ins for the date range selected.</a:t>
            </a:r>
          </a:p>
          <a:p>
            <a:pPr>
              <a:spcBef>
                <a:spcPts val="1100"/>
              </a:spcBef>
            </a:pPr>
            <a:r>
              <a:rPr lang="en-GB" sz="1000" dirty="0">
                <a:solidFill>
                  <a:schemeClr val="dk1"/>
                </a:solidFill>
                <a:latin typeface="Nunito Sans Light"/>
                <a:sym typeface="Imprima"/>
              </a:rPr>
              <a:t>Teachers can manually pin and unpin student records to their dashboard as needed.</a:t>
            </a:r>
            <a:endParaRPr lang="en-GB" sz="1000" dirty="0">
              <a:solidFill>
                <a:schemeClr val="dk1"/>
              </a:solidFill>
              <a:latin typeface="Nunito Sans Light"/>
            </a:endParaRPr>
          </a:p>
          <a:p>
            <a:pPr marL="0" lvl="0" indent="0" rtl="0">
              <a:spcBef>
                <a:spcPts val="1100"/>
              </a:spcBef>
              <a:spcAft>
                <a:spcPts val="0"/>
              </a:spcAft>
              <a:buNone/>
            </a:pPr>
            <a:endParaRPr lang="en-GB" sz="1000" dirty="0">
              <a:solidFill>
                <a:schemeClr val="dk1"/>
              </a:solidFill>
              <a:latin typeface="Nunito Sans Light"/>
              <a:sym typeface="Imprima"/>
            </a:endParaRPr>
          </a:p>
          <a:p>
            <a:pPr marL="0" lvl="0" indent="0" rtl="0">
              <a:spcBef>
                <a:spcPts val="1100"/>
              </a:spcBef>
              <a:spcAft>
                <a:spcPts val="0"/>
              </a:spcAft>
              <a:buNone/>
            </a:pPr>
            <a:endParaRPr lang="en-GB" sz="1000" dirty="0">
              <a:solidFill>
                <a:schemeClr val="dk1"/>
              </a:solidFill>
              <a:latin typeface="Nunito Sans Light"/>
              <a:ea typeface="Imprima"/>
              <a:cs typeface="Imprima"/>
              <a:sym typeface="Imprima"/>
            </a:endParaRPr>
          </a:p>
          <a:p>
            <a:pPr marL="0" lvl="0" indent="0" rtl="0">
              <a:spcBef>
                <a:spcPts val="1100"/>
              </a:spcBef>
              <a:spcAft>
                <a:spcPts val="0"/>
              </a:spcAft>
              <a:buNone/>
            </a:pPr>
            <a:endParaRPr lang="en-GB" sz="1000" dirty="0">
              <a:solidFill>
                <a:schemeClr val="dk1"/>
              </a:solidFill>
              <a:latin typeface="Imprima"/>
              <a:ea typeface="Imprima"/>
              <a:cs typeface="Imprima"/>
              <a:sym typeface="Imprima"/>
            </a:endParaRPr>
          </a:p>
        </p:txBody>
      </p:sp>
      <p:sp>
        <p:nvSpPr>
          <p:cNvPr id="13" name="Google Shape;163;p18">
            <a:extLst>
              <a:ext uri="{FF2B5EF4-FFF2-40B4-BE49-F238E27FC236}">
                <a16:creationId xmlns:a16="http://schemas.microsoft.com/office/drawing/2014/main" id="{4B21CAB2-D61F-45D0-B44A-E812785AA222}"/>
              </a:ext>
            </a:extLst>
          </p:cNvPr>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400" b="0" i="0" u="none" strike="noStrike" cap="none" dirty="0">
                <a:solidFill>
                  <a:schemeClr val="dk2"/>
                </a:solidFill>
                <a:latin typeface="Nunito Sans Light"/>
                <a:ea typeface="Nunito Sans Light"/>
                <a:cs typeface="Nunito Sans Light"/>
                <a:sym typeface="Nunito Sans Light"/>
              </a:rPr>
              <a:t>Life Skills GO Works For Teachers</a:t>
            </a:r>
          </a:p>
        </p:txBody>
      </p:sp>
      <p:pic>
        <p:nvPicPr>
          <p:cNvPr id="14" name="Google Shape;166;p18">
            <a:extLst>
              <a:ext uri="{FF2B5EF4-FFF2-40B4-BE49-F238E27FC236}">
                <a16:creationId xmlns:a16="http://schemas.microsoft.com/office/drawing/2014/main" id="{29DC6B74-E9AC-4BE7-8E8E-926B2482EF8A}"/>
              </a:ext>
            </a:extLst>
          </p:cNvPr>
          <p:cNvPicPr preferRelativeResize="0"/>
          <p:nvPr/>
        </p:nvPicPr>
        <p:blipFill rotWithShape="1">
          <a:blip r:embed="rId4">
            <a:alphaModFix/>
          </a:blip>
          <a:srcRect/>
          <a:stretch/>
        </p:blipFill>
        <p:spPr>
          <a:xfrm>
            <a:off x="152400" y="685800"/>
            <a:ext cx="8839206" cy="21580"/>
          </a:xfrm>
          <a:prstGeom prst="rect">
            <a:avLst/>
          </a:prstGeom>
          <a:noFill/>
          <a:ln>
            <a:noFill/>
          </a:ln>
        </p:spPr>
      </p:pic>
      <p:pic>
        <p:nvPicPr>
          <p:cNvPr id="2" name="Picture 1">
            <a:extLst>
              <a:ext uri="{FF2B5EF4-FFF2-40B4-BE49-F238E27FC236}">
                <a16:creationId xmlns:a16="http://schemas.microsoft.com/office/drawing/2014/main" id="{856C4074-F741-3DE8-C281-621CBF525C9F}"/>
              </a:ext>
            </a:extLst>
          </p:cNvPr>
          <p:cNvPicPr>
            <a:picLocks noChangeAspect="1"/>
          </p:cNvPicPr>
          <p:nvPr/>
        </p:nvPicPr>
        <p:blipFill>
          <a:blip r:embed="rId5"/>
          <a:stretch>
            <a:fillRect/>
          </a:stretch>
        </p:blipFill>
        <p:spPr>
          <a:xfrm>
            <a:off x="0" y="4660146"/>
            <a:ext cx="9144000" cy="476410"/>
          </a:xfrm>
          <a:prstGeom prst="rect">
            <a:avLst/>
          </a:prstGeom>
        </p:spPr>
      </p:pic>
      <p:pic>
        <p:nvPicPr>
          <p:cNvPr id="4" name="Picture 3">
            <a:extLst>
              <a:ext uri="{FF2B5EF4-FFF2-40B4-BE49-F238E27FC236}">
                <a16:creationId xmlns:a16="http://schemas.microsoft.com/office/drawing/2014/main" id="{4CA3266F-B417-5DF7-6C4D-F5B7852F5F0F}"/>
              </a:ext>
            </a:extLst>
          </p:cNvPr>
          <p:cNvPicPr>
            <a:picLocks noChangeAspect="1"/>
          </p:cNvPicPr>
          <p:nvPr/>
        </p:nvPicPr>
        <p:blipFill>
          <a:blip r:embed="rId6"/>
          <a:stretch>
            <a:fillRect/>
          </a:stretch>
        </p:blipFill>
        <p:spPr>
          <a:xfrm>
            <a:off x="3773517" y="1291841"/>
            <a:ext cx="5218089" cy="2559818"/>
          </a:xfrm>
          <a:prstGeom prst="rect">
            <a:avLst/>
          </a:prstGeom>
        </p:spPr>
      </p:pic>
      <p:pic>
        <p:nvPicPr>
          <p:cNvPr id="3" name="Google Shape;82;p15">
            <a:extLst>
              <a:ext uri="{FF2B5EF4-FFF2-40B4-BE49-F238E27FC236}">
                <a16:creationId xmlns:a16="http://schemas.microsoft.com/office/drawing/2014/main" id="{2DAE57CD-9049-84C6-1771-0D7048A52773}"/>
              </a:ext>
            </a:extLst>
          </p:cNvPr>
          <p:cNvPicPr preferRelativeResize="0"/>
          <p:nvPr/>
        </p:nvPicPr>
        <p:blipFill>
          <a:blip r:embed="rId7">
            <a:alphaModFix/>
          </a:blip>
          <a:stretch>
            <a:fillRect/>
          </a:stretch>
        </p:blipFill>
        <p:spPr>
          <a:xfrm>
            <a:off x="184840" y="72062"/>
            <a:ext cx="544675" cy="496675"/>
          </a:xfrm>
          <a:prstGeom prst="rect">
            <a:avLst/>
          </a:prstGeom>
          <a:noFill/>
          <a:ln>
            <a:noFill/>
          </a:ln>
        </p:spPr>
      </p:pic>
    </p:spTree>
    <p:extLst>
      <p:ext uri="{BB962C8B-B14F-4D97-AF65-F5344CB8AC3E}">
        <p14:creationId xmlns:p14="http://schemas.microsoft.com/office/powerpoint/2010/main" val="244796869"/>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63" name="Google Shape;163;p18"/>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400" b="0" i="0" u="none" strike="noStrike" cap="none" dirty="0">
                <a:solidFill>
                  <a:schemeClr val="dk2"/>
                </a:solidFill>
                <a:latin typeface="Nunito Sans Light"/>
                <a:ea typeface="Nunito Sans Light"/>
                <a:cs typeface="Nunito Sans Light"/>
                <a:sym typeface="Nunito Sans Light"/>
              </a:rPr>
              <a:t>Life Skills GO Works For Teachers</a:t>
            </a:r>
          </a:p>
        </p:txBody>
      </p:sp>
      <p:pic>
        <p:nvPicPr>
          <p:cNvPr id="166" name="Google Shape;166;p18"/>
          <p:cNvPicPr preferRelativeResize="0"/>
          <p:nvPr/>
        </p:nvPicPr>
        <p:blipFill rotWithShape="1">
          <a:blip r:embed="rId4">
            <a:alphaModFix/>
          </a:blip>
          <a:srcRect/>
          <a:stretch/>
        </p:blipFill>
        <p:spPr>
          <a:xfrm>
            <a:off x="152400" y="685800"/>
            <a:ext cx="8839206" cy="21580"/>
          </a:xfrm>
          <a:prstGeom prst="rect">
            <a:avLst/>
          </a:prstGeom>
          <a:noFill/>
          <a:ln>
            <a:noFill/>
          </a:ln>
        </p:spPr>
      </p:pic>
      <p:sp>
        <p:nvSpPr>
          <p:cNvPr id="9" name="TextBox 8">
            <a:extLst>
              <a:ext uri="{FF2B5EF4-FFF2-40B4-BE49-F238E27FC236}">
                <a16:creationId xmlns:a16="http://schemas.microsoft.com/office/drawing/2014/main" id="{D59DFDC6-8A45-50CE-2478-BC73F193E45F}"/>
              </a:ext>
            </a:extLst>
          </p:cNvPr>
          <p:cNvSpPr txBox="1"/>
          <p:nvPr/>
        </p:nvSpPr>
        <p:spPr>
          <a:xfrm>
            <a:off x="434651" y="1065927"/>
            <a:ext cx="3181866" cy="2569934"/>
          </a:xfrm>
          <a:prstGeom prst="rect">
            <a:avLst/>
          </a:prstGeom>
          <a:noFill/>
        </p:spPr>
        <p:txBody>
          <a:bodyPr wrap="square" lIns="91440" tIns="45720" rIns="91440" bIns="45720" anchor="t">
            <a:spAutoFit/>
          </a:bodyPr>
          <a:lstStyle/>
          <a:p>
            <a:r>
              <a:rPr lang="en-AU" sz="1100" b="1" dirty="0">
                <a:solidFill>
                  <a:srgbClr val="02B0E8"/>
                </a:solidFill>
                <a:latin typeface="Nunito Sans Light"/>
              </a:rPr>
              <a:t>What next? </a:t>
            </a:r>
          </a:p>
          <a:p>
            <a:endParaRPr lang="en-AU" sz="1000" b="1" dirty="0">
              <a:solidFill>
                <a:schemeClr val="dk1"/>
              </a:solidFill>
              <a:latin typeface="Nunito Sans Light"/>
            </a:endParaRPr>
          </a:p>
          <a:p>
            <a:pPr marL="171450" indent="-171450">
              <a:buFont typeface="Arial" panose="020B0604020202020204" pitchFamily="34" charset="0"/>
              <a:buChar char="•"/>
            </a:pPr>
            <a:r>
              <a:rPr lang="en-GB" sz="1000" dirty="0">
                <a:solidFill>
                  <a:schemeClr val="dk1"/>
                </a:solidFill>
                <a:latin typeface="Nunito Sans Light"/>
              </a:rPr>
              <a:t>Build holistic learner profiles and easily create ILP/PLP’s using the included content. </a:t>
            </a:r>
          </a:p>
          <a:p>
            <a:pPr marL="171450" indent="-171450">
              <a:buFont typeface="Arial" panose="020B0604020202020204" pitchFamily="34" charset="0"/>
              <a:buChar char="•"/>
            </a:pPr>
            <a:endParaRPr lang="en-GB" sz="1000" dirty="0">
              <a:solidFill>
                <a:schemeClr val="dk1"/>
              </a:solidFill>
              <a:latin typeface="Nunito Sans Light"/>
            </a:endParaRPr>
          </a:p>
          <a:p>
            <a:pPr marL="171450" indent="-171450">
              <a:buFont typeface="Arial" panose="020B0604020202020204" pitchFamily="34" charset="0"/>
              <a:buChar char="•"/>
            </a:pPr>
            <a:r>
              <a:rPr lang="en-GB" sz="1000" dirty="0">
                <a:solidFill>
                  <a:schemeClr val="dk1"/>
                </a:solidFill>
                <a:latin typeface="Nunito Sans Light"/>
              </a:rPr>
              <a:t>Assign curriculum aligned activities or units targeting resilience, relationships, emotional literacy and future focused learning skills to individual students, groups or classes with just a few clicks. </a:t>
            </a:r>
          </a:p>
          <a:p>
            <a:pPr marL="171450" indent="-171450">
              <a:buFont typeface="Arial" panose="020B0604020202020204" pitchFamily="34" charset="0"/>
              <a:buChar char="•"/>
            </a:pPr>
            <a:endParaRPr lang="en-GB" sz="1000" dirty="0">
              <a:solidFill>
                <a:schemeClr val="dk1"/>
              </a:solidFill>
              <a:latin typeface="Nunito Sans Light"/>
            </a:endParaRPr>
          </a:p>
          <a:p>
            <a:pPr marL="171450" indent="-171450">
              <a:buFont typeface="Arial" panose="020B0604020202020204" pitchFamily="34" charset="0"/>
              <a:buChar char="•"/>
            </a:pPr>
            <a:r>
              <a:rPr lang="en-GB" sz="1000" dirty="0">
                <a:solidFill>
                  <a:schemeClr val="dk1"/>
                </a:solidFill>
                <a:latin typeface="Nunito Sans Light"/>
              </a:rPr>
              <a:t>Review progress against learning outcomes. </a:t>
            </a:r>
          </a:p>
          <a:p>
            <a:pPr marL="171450" indent="-171450">
              <a:buFont typeface="Arial" panose="020B0604020202020204" pitchFamily="34" charset="0"/>
              <a:buChar char="•"/>
            </a:pPr>
            <a:endParaRPr lang="en-GB" sz="1000" dirty="0">
              <a:solidFill>
                <a:schemeClr val="dk1"/>
              </a:solidFill>
              <a:latin typeface="Nunito Sans Light"/>
            </a:endParaRPr>
          </a:p>
          <a:p>
            <a:r>
              <a:rPr lang="en-GB" sz="1000" b="1" dirty="0">
                <a:solidFill>
                  <a:schemeClr val="dk1"/>
                </a:solidFill>
                <a:latin typeface="Nunito Sans Light"/>
              </a:rPr>
              <a:t>Life Skills GO content is included as part of the Whole School licence. Please contact us if you would like to learn more about this option. </a:t>
            </a:r>
            <a:endParaRPr lang="en-GB" sz="800" b="1" dirty="0">
              <a:solidFill>
                <a:srgbClr val="484848"/>
              </a:solidFill>
            </a:endParaRPr>
          </a:p>
        </p:txBody>
      </p:sp>
      <p:pic>
        <p:nvPicPr>
          <p:cNvPr id="3" name="Picture 2" descr="Graphical user interface, application, website&#10;&#10;Description automatically generated">
            <a:extLst>
              <a:ext uri="{FF2B5EF4-FFF2-40B4-BE49-F238E27FC236}">
                <a16:creationId xmlns:a16="http://schemas.microsoft.com/office/drawing/2014/main" id="{2FC0563F-3D77-40A1-BBDA-AF5700D09D8B}"/>
              </a:ext>
            </a:extLst>
          </p:cNvPr>
          <p:cNvPicPr>
            <a:picLocks noChangeAspect="1"/>
          </p:cNvPicPr>
          <p:nvPr/>
        </p:nvPicPr>
        <p:blipFill>
          <a:blip r:embed="rId5"/>
          <a:stretch>
            <a:fillRect/>
          </a:stretch>
        </p:blipFill>
        <p:spPr>
          <a:xfrm>
            <a:off x="3913488" y="1205385"/>
            <a:ext cx="4795861" cy="2432937"/>
          </a:xfrm>
          <a:prstGeom prst="rect">
            <a:avLst/>
          </a:prstGeom>
        </p:spPr>
      </p:pic>
      <p:pic>
        <p:nvPicPr>
          <p:cNvPr id="2" name="Picture 1">
            <a:extLst>
              <a:ext uri="{FF2B5EF4-FFF2-40B4-BE49-F238E27FC236}">
                <a16:creationId xmlns:a16="http://schemas.microsoft.com/office/drawing/2014/main" id="{DA933DC2-5EFE-DECD-0EE5-EB7E07CD91D3}"/>
              </a:ext>
            </a:extLst>
          </p:cNvPr>
          <p:cNvPicPr>
            <a:picLocks noChangeAspect="1"/>
          </p:cNvPicPr>
          <p:nvPr/>
        </p:nvPicPr>
        <p:blipFill>
          <a:blip r:embed="rId6"/>
          <a:stretch>
            <a:fillRect/>
          </a:stretch>
        </p:blipFill>
        <p:spPr>
          <a:xfrm>
            <a:off x="0" y="4660146"/>
            <a:ext cx="9144000" cy="476410"/>
          </a:xfrm>
          <a:prstGeom prst="rect">
            <a:avLst/>
          </a:prstGeom>
        </p:spPr>
      </p:pic>
      <p:pic>
        <p:nvPicPr>
          <p:cNvPr id="4" name="Google Shape;82;p15">
            <a:extLst>
              <a:ext uri="{FF2B5EF4-FFF2-40B4-BE49-F238E27FC236}">
                <a16:creationId xmlns:a16="http://schemas.microsoft.com/office/drawing/2014/main" id="{CD56C114-4C8D-E1A2-391E-060DBBC9A7DB}"/>
              </a:ext>
            </a:extLst>
          </p:cNvPr>
          <p:cNvPicPr preferRelativeResize="0"/>
          <p:nvPr/>
        </p:nvPicPr>
        <p:blipFill>
          <a:blip r:embed="rId7">
            <a:alphaModFix/>
          </a:blip>
          <a:stretch>
            <a:fillRect/>
          </a:stretch>
        </p:blipFill>
        <p:spPr>
          <a:xfrm>
            <a:off x="184840" y="72062"/>
            <a:ext cx="544675" cy="496675"/>
          </a:xfrm>
          <a:prstGeom prst="rect">
            <a:avLst/>
          </a:prstGeom>
          <a:noFill/>
          <a:ln>
            <a:noFill/>
          </a:ln>
        </p:spPr>
      </p:pic>
    </p:spTree>
    <p:extLst>
      <p:ext uri="{BB962C8B-B14F-4D97-AF65-F5344CB8AC3E}">
        <p14:creationId xmlns:p14="http://schemas.microsoft.com/office/powerpoint/2010/main" val="36209708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40" name="Google Shape;140;p20"/>
          <p:cNvSpPr txBox="1"/>
          <p:nvPr/>
        </p:nvSpPr>
        <p:spPr>
          <a:xfrm>
            <a:off x="1684150" y="1372875"/>
            <a:ext cx="4665600" cy="57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 sz="4300" b="1">
                <a:solidFill>
                  <a:srgbClr val="666766"/>
                </a:solidFill>
                <a:latin typeface="Nunito Sans"/>
                <a:ea typeface="Nunito Sans"/>
                <a:cs typeface="Nunito Sans"/>
                <a:sym typeface="Nunito Sans"/>
              </a:rPr>
              <a:t>For administration and school leaders</a:t>
            </a:r>
            <a:endParaRPr sz="4300" b="1">
              <a:solidFill>
                <a:srgbClr val="666766"/>
              </a:solidFill>
              <a:latin typeface="Nunito Sans"/>
              <a:ea typeface="Nunito Sans"/>
              <a:cs typeface="Nunito Sans"/>
              <a:sym typeface="Nunito Sans"/>
            </a:endParaRPr>
          </a:p>
        </p:txBody>
      </p:sp>
      <p:cxnSp>
        <p:nvCxnSpPr>
          <p:cNvPr id="141" name="Google Shape;141;p20"/>
          <p:cNvCxnSpPr/>
          <p:nvPr/>
        </p:nvCxnSpPr>
        <p:spPr>
          <a:xfrm>
            <a:off x="231300" y="943700"/>
            <a:ext cx="8650200" cy="6600"/>
          </a:xfrm>
          <a:prstGeom prst="straightConnector1">
            <a:avLst/>
          </a:prstGeom>
          <a:noFill/>
          <a:ln w="38100" cap="flat" cmpd="sng">
            <a:solidFill>
              <a:srgbClr val="13B5EA"/>
            </a:solidFill>
            <a:prstDash val="solid"/>
            <a:round/>
            <a:headEnd type="none" w="med" len="med"/>
            <a:tailEnd type="none" w="med" len="med"/>
          </a:ln>
        </p:spPr>
      </p:cxnSp>
      <p:pic>
        <p:nvPicPr>
          <p:cNvPr id="142" name="Google Shape;142;p20"/>
          <p:cNvPicPr preferRelativeResize="0"/>
          <p:nvPr/>
        </p:nvPicPr>
        <p:blipFill>
          <a:blip r:embed="rId3">
            <a:alphaModFix/>
          </a:blip>
          <a:stretch>
            <a:fillRect/>
          </a:stretch>
        </p:blipFill>
        <p:spPr>
          <a:xfrm>
            <a:off x="225578" y="249662"/>
            <a:ext cx="544675" cy="496675"/>
          </a:xfrm>
          <a:prstGeom prst="rect">
            <a:avLst/>
          </a:prstGeom>
          <a:noFill/>
          <a:ln>
            <a:noFill/>
          </a:ln>
        </p:spPr>
      </p:pic>
      <p:pic>
        <p:nvPicPr>
          <p:cNvPr id="2" name="Picture 1">
            <a:extLst>
              <a:ext uri="{FF2B5EF4-FFF2-40B4-BE49-F238E27FC236}">
                <a16:creationId xmlns:a16="http://schemas.microsoft.com/office/drawing/2014/main" id="{C8302A7E-F8B6-3563-4FBD-ADB62D932F70}"/>
              </a:ext>
            </a:extLst>
          </p:cNvPr>
          <p:cNvPicPr>
            <a:picLocks noChangeAspect="1"/>
          </p:cNvPicPr>
          <p:nvPr/>
        </p:nvPicPr>
        <p:blipFill>
          <a:blip r:embed="rId4"/>
          <a:stretch>
            <a:fillRect/>
          </a:stretch>
        </p:blipFill>
        <p:spPr>
          <a:xfrm>
            <a:off x="0" y="4660146"/>
            <a:ext cx="9144000" cy="47641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1"/>
          <p:cNvPicPr preferRelativeResize="0"/>
          <p:nvPr/>
        </p:nvPicPr>
        <p:blipFill rotWithShape="1">
          <a:blip r:embed="rId4">
            <a:alphaModFix/>
          </a:blip>
          <a:srcRect b="28683"/>
          <a:stretch/>
        </p:blipFill>
        <p:spPr>
          <a:xfrm>
            <a:off x="3226725" y="922300"/>
            <a:ext cx="5737724" cy="2105500"/>
          </a:xfrm>
          <a:prstGeom prst="rect">
            <a:avLst/>
          </a:prstGeom>
          <a:noFill/>
          <a:ln>
            <a:noFill/>
          </a:ln>
          <a:effectLst>
            <a:outerShdw blurRad="57150" dist="19050" dir="5400000" algn="bl" rotWithShape="0">
              <a:srgbClr val="000000">
                <a:alpha val="50000"/>
              </a:srgbClr>
            </a:outerShdw>
          </a:effectLst>
        </p:spPr>
      </p:pic>
      <p:sp>
        <p:nvSpPr>
          <p:cNvPr id="148" name="Google Shape;148;p21"/>
          <p:cNvSpPr txBox="1"/>
          <p:nvPr/>
        </p:nvSpPr>
        <p:spPr>
          <a:xfrm>
            <a:off x="279375" y="922300"/>
            <a:ext cx="4262700" cy="461635"/>
          </a:xfrm>
          <a:prstGeom prst="rect">
            <a:avLst/>
          </a:prstGeom>
          <a:noFill/>
          <a:ln>
            <a:noFill/>
          </a:ln>
        </p:spPr>
        <p:txBody>
          <a:bodyPr spcFirstLastPara="1" wrap="square" lIns="91425" tIns="91425" rIns="91425" bIns="91425" anchor="t" anchorCtr="0">
            <a:spAutoFit/>
          </a:bodyPr>
          <a:lstStyle/>
          <a:p>
            <a:pPr lvl="0"/>
            <a:r>
              <a:rPr lang="en" sz="1800" b="1" dirty="0">
                <a:solidFill>
                  <a:srgbClr val="00B0F0"/>
                </a:solidFill>
                <a:latin typeface="Nunito Sans Light"/>
              </a:rPr>
              <a:t>School summary</a:t>
            </a:r>
            <a:endParaRPr sz="1800" b="1" dirty="0">
              <a:solidFill>
                <a:srgbClr val="00B0F0"/>
              </a:solidFill>
              <a:latin typeface="Nunito Sans Light"/>
            </a:endParaRPr>
          </a:p>
        </p:txBody>
      </p:sp>
      <p:sp>
        <p:nvSpPr>
          <p:cNvPr id="149" name="Google Shape;149;p21"/>
          <p:cNvSpPr txBox="1"/>
          <p:nvPr/>
        </p:nvSpPr>
        <p:spPr>
          <a:xfrm>
            <a:off x="685125" y="1322500"/>
            <a:ext cx="2327100" cy="2292905"/>
          </a:xfrm>
          <a:prstGeom prst="rect">
            <a:avLst/>
          </a:prstGeom>
          <a:noFill/>
          <a:ln>
            <a:noFill/>
          </a:ln>
        </p:spPr>
        <p:txBody>
          <a:bodyPr spcFirstLastPara="1" wrap="square" lIns="91425" tIns="91425" rIns="91425" bIns="91425" anchor="t" anchorCtr="0">
            <a:spAutoFit/>
          </a:bodyPr>
          <a:lstStyle/>
          <a:p>
            <a:pPr marL="0" indent="0">
              <a:buFont typeface="Arial"/>
              <a:buNone/>
            </a:pPr>
            <a:r>
              <a:rPr lang="en" sz="900" dirty="0">
                <a:solidFill>
                  <a:schemeClr val="dk1"/>
                </a:solidFill>
                <a:latin typeface="Nunito Sans Light"/>
              </a:rPr>
              <a:t>The easy to navigate feed provides clear visual feedback on each students response, context and learner readiness at a whole school level. </a:t>
            </a:r>
            <a:endParaRPr sz="900" dirty="0">
              <a:solidFill>
                <a:schemeClr val="dk1"/>
              </a:solidFill>
              <a:latin typeface="Nunito Sans Light"/>
            </a:endParaRPr>
          </a:p>
          <a:p>
            <a:pPr marL="0" indent="0">
              <a:buFont typeface="Arial"/>
              <a:buNone/>
            </a:pPr>
            <a:endParaRPr sz="900" dirty="0">
              <a:solidFill>
                <a:schemeClr val="dk1"/>
              </a:solidFill>
              <a:latin typeface="Nunito Sans Light"/>
            </a:endParaRPr>
          </a:p>
          <a:p>
            <a:pPr marL="0" indent="0">
              <a:buFont typeface="Arial"/>
              <a:buNone/>
            </a:pPr>
            <a:r>
              <a:rPr lang="en" sz="900" dirty="0">
                <a:solidFill>
                  <a:schemeClr val="dk1"/>
                </a:solidFill>
                <a:latin typeface="Nunito Sans Light"/>
              </a:rPr>
              <a:t>This data rolls up into Sentral’s student profile.</a:t>
            </a:r>
          </a:p>
          <a:p>
            <a:pPr marL="0" indent="0">
              <a:buFont typeface="Arial"/>
              <a:buNone/>
            </a:pPr>
            <a:endParaRPr lang="en" sz="900" dirty="0">
              <a:solidFill>
                <a:schemeClr val="dk1"/>
              </a:solidFill>
              <a:latin typeface="Nunito Sans Light"/>
            </a:endParaRPr>
          </a:p>
          <a:p>
            <a:pPr marL="0" indent="0">
              <a:buFont typeface="Arial"/>
              <a:buNone/>
            </a:pPr>
            <a:r>
              <a:rPr lang="en-GB" sz="900" dirty="0">
                <a:solidFill>
                  <a:schemeClr val="dk1"/>
                </a:solidFill>
                <a:latin typeface="Nunito Sans Light"/>
              </a:rPr>
              <a:t>Administrators on Sentral are</a:t>
            </a:r>
          </a:p>
          <a:p>
            <a:pPr marL="0" indent="0">
              <a:buFont typeface="Arial"/>
              <a:buNone/>
            </a:pPr>
            <a:r>
              <a:rPr lang="en-GB" sz="900" dirty="0">
                <a:solidFill>
                  <a:schemeClr val="dk1"/>
                </a:solidFill>
                <a:latin typeface="Nunito Sans Light"/>
              </a:rPr>
              <a:t>able to sync data across the platform using the Sync button that appears in Sentral </a:t>
            </a:r>
            <a:r>
              <a:rPr lang="en-GB" sz="900" b="1" dirty="0">
                <a:solidFill>
                  <a:schemeClr val="dk1"/>
                </a:solidFill>
                <a:latin typeface="Nunito Sans Light"/>
              </a:rPr>
              <a:t>-  teams do not have to manually update different sources with new student records</a:t>
            </a:r>
          </a:p>
          <a:p>
            <a:pPr marL="0" marR="0" lvl="0" indent="0" algn="l" rtl="0">
              <a:lnSpc>
                <a:spcPct val="100000"/>
              </a:lnSpc>
              <a:spcBef>
                <a:spcPts val="0"/>
              </a:spcBef>
              <a:spcAft>
                <a:spcPts val="0"/>
              </a:spcAft>
              <a:buNone/>
            </a:pPr>
            <a:endParaRPr sz="1100" dirty="0">
              <a:solidFill>
                <a:srgbClr val="434343"/>
              </a:solidFill>
              <a:highlight>
                <a:srgbClr val="FFFFFF"/>
              </a:highlight>
            </a:endParaRPr>
          </a:p>
        </p:txBody>
      </p:sp>
      <p:cxnSp>
        <p:nvCxnSpPr>
          <p:cNvPr id="151" name="Google Shape;151;p21"/>
          <p:cNvCxnSpPr/>
          <p:nvPr/>
        </p:nvCxnSpPr>
        <p:spPr>
          <a:xfrm>
            <a:off x="190563" y="766100"/>
            <a:ext cx="8650200" cy="6600"/>
          </a:xfrm>
          <a:prstGeom prst="straightConnector1">
            <a:avLst/>
          </a:prstGeom>
          <a:noFill/>
          <a:ln w="38100" cap="flat" cmpd="sng">
            <a:solidFill>
              <a:srgbClr val="13B5EA"/>
            </a:solidFill>
            <a:prstDash val="solid"/>
            <a:round/>
            <a:headEnd type="none" w="med" len="med"/>
            <a:tailEnd type="none" w="med" len="med"/>
          </a:ln>
        </p:spPr>
      </p:cxnSp>
      <p:pic>
        <p:nvPicPr>
          <p:cNvPr id="152" name="Google Shape;152;p21"/>
          <p:cNvPicPr preferRelativeResize="0"/>
          <p:nvPr/>
        </p:nvPicPr>
        <p:blipFill>
          <a:blip r:embed="rId5">
            <a:alphaModFix/>
          </a:blip>
          <a:stretch>
            <a:fillRect/>
          </a:stretch>
        </p:blipFill>
        <p:spPr>
          <a:xfrm>
            <a:off x="184840" y="72062"/>
            <a:ext cx="544675" cy="496675"/>
          </a:xfrm>
          <a:prstGeom prst="rect">
            <a:avLst/>
          </a:prstGeom>
          <a:noFill/>
          <a:ln>
            <a:noFill/>
          </a:ln>
        </p:spPr>
      </p:pic>
      <p:pic>
        <p:nvPicPr>
          <p:cNvPr id="154" name="Google Shape;154;p21"/>
          <p:cNvPicPr preferRelativeResize="0"/>
          <p:nvPr/>
        </p:nvPicPr>
        <p:blipFill rotWithShape="1">
          <a:blip r:embed="rId6">
            <a:alphaModFix/>
          </a:blip>
          <a:srcRect l="27103" t="44116" r="26556" b="11280"/>
          <a:stretch/>
        </p:blipFill>
        <p:spPr>
          <a:xfrm>
            <a:off x="5032500" y="2928275"/>
            <a:ext cx="3855775" cy="1731901"/>
          </a:xfrm>
          <a:prstGeom prst="rect">
            <a:avLst/>
          </a:prstGeom>
          <a:noFill/>
          <a:ln>
            <a:noFill/>
          </a:ln>
          <a:effectLst>
            <a:outerShdw blurRad="57150" dist="19050" dir="5400000" algn="bl" rotWithShape="0">
              <a:srgbClr val="000000">
                <a:alpha val="50000"/>
              </a:srgbClr>
            </a:outerShdw>
          </a:effectLst>
        </p:spPr>
      </p:pic>
      <p:pic>
        <p:nvPicPr>
          <p:cNvPr id="2" name="Picture 1">
            <a:extLst>
              <a:ext uri="{FF2B5EF4-FFF2-40B4-BE49-F238E27FC236}">
                <a16:creationId xmlns:a16="http://schemas.microsoft.com/office/drawing/2014/main" id="{10BF83C3-03EB-A8BB-2A48-D2D53BF86BFF}"/>
              </a:ext>
            </a:extLst>
          </p:cNvPr>
          <p:cNvPicPr>
            <a:picLocks noChangeAspect="1"/>
          </p:cNvPicPr>
          <p:nvPr/>
        </p:nvPicPr>
        <p:blipFill>
          <a:blip r:embed="rId7"/>
          <a:stretch>
            <a:fillRect/>
          </a:stretch>
        </p:blipFill>
        <p:spPr>
          <a:xfrm>
            <a:off x="0" y="4660146"/>
            <a:ext cx="9144000" cy="476410"/>
          </a:xfrm>
          <a:prstGeom prst="rect">
            <a:avLst/>
          </a:prstGeom>
        </p:spPr>
      </p:pic>
      <p:sp>
        <p:nvSpPr>
          <p:cNvPr id="6" name="Google Shape;163;p18">
            <a:extLst>
              <a:ext uri="{FF2B5EF4-FFF2-40B4-BE49-F238E27FC236}">
                <a16:creationId xmlns:a16="http://schemas.microsoft.com/office/drawing/2014/main" id="{E74B8067-AC84-3511-DCCF-76B2DD73F415}"/>
              </a:ext>
            </a:extLst>
          </p:cNvPr>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400" b="0" i="0" u="none" strike="noStrike" cap="none" dirty="0">
                <a:solidFill>
                  <a:schemeClr val="dk2"/>
                </a:solidFill>
                <a:latin typeface="Nunito Sans Light"/>
                <a:ea typeface="Nunito Sans Light"/>
                <a:cs typeface="Nunito Sans Light"/>
                <a:sym typeface="Nunito Sans Light"/>
              </a:rPr>
              <a:t>Life Skills GO Works For Executives</a:t>
            </a:r>
          </a:p>
        </p:txBody>
      </p:sp>
    </p:spTree>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63" name="Google Shape;163;p18"/>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400" b="0" i="0" u="none" strike="noStrike" cap="none" dirty="0">
                <a:solidFill>
                  <a:schemeClr val="dk2"/>
                </a:solidFill>
                <a:latin typeface="Nunito Sans Light"/>
                <a:ea typeface="Nunito Sans Light"/>
                <a:cs typeface="Nunito Sans Light"/>
                <a:sym typeface="Nunito Sans Light"/>
              </a:rPr>
              <a:t>Life Skills GO Works For Executives</a:t>
            </a:r>
          </a:p>
        </p:txBody>
      </p:sp>
      <p:pic>
        <p:nvPicPr>
          <p:cNvPr id="166" name="Google Shape;166;p18"/>
          <p:cNvPicPr preferRelativeResize="0"/>
          <p:nvPr/>
        </p:nvPicPr>
        <p:blipFill rotWithShape="1">
          <a:blip r:embed="rId4">
            <a:alphaModFix/>
          </a:blip>
          <a:srcRect/>
          <a:stretch/>
        </p:blipFill>
        <p:spPr>
          <a:xfrm>
            <a:off x="152400" y="685800"/>
            <a:ext cx="8839206" cy="21580"/>
          </a:xfrm>
          <a:prstGeom prst="rect">
            <a:avLst/>
          </a:prstGeom>
          <a:noFill/>
          <a:ln>
            <a:noFill/>
          </a:ln>
        </p:spPr>
      </p:pic>
      <p:sp>
        <p:nvSpPr>
          <p:cNvPr id="9" name="TextBox 8">
            <a:extLst>
              <a:ext uri="{FF2B5EF4-FFF2-40B4-BE49-F238E27FC236}">
                <a16:creationId xmlns:a16="http://schemas.microsoft.com/office/drawing/2014/main" id="{D59DFDC6-8A45-50CE-2478-BC73F193E45F}"/>
              </a:ext>
            </a:extLst>
          </p:cNvPr>
          <p:cNvSpPr txBox="1"/>
          <p:nvPr/>
        </p:nvSpPr>
        <p:spPr>
          <a:xfrm>
            <a:off x="434651" y="1065927"/>
            <a:ext cx="3399746" cy="3662541"/>
          </a:xfrm>
          <a:prstGeom prst="rect">
            <a:avLst/>
          </a:prstGeom>
          <a:noFill/>
        </p:spPr>
        <p:txBody>
          <a:bodyPr wrap="square" lIns="91440" tIns="45720" rIns="91440" bIns="45720" anchor="t">
            <a:spAutoFit/>
          </a:bodyPr>
          <a:lstStyle/>
          <a:p>
            <a:r>
              <a:rPr lang="en-GB" sz="1100" b="1" dirty="0">
                <a:solidFill>
                  <a:srgbClr val="02B0E8"/>
                </a:solidFill>
                <a:latin typeface="Nunito Sans Light"/>
              </a:rPr>
              <a:t>Gain visibility over school wellbeing data with r</a:t>
            </a:r>
            <a:r>
              <a:rPr lang="en-AU" sz="1100" b="1" dirty="0" err="1">
                <a:solidFill>
                  <a:srgbClr val="02B0E8"/>
                </a:solidFill>
                <a:latin typeface="Nunito Sans Light"/>
              </a:rPr>
              <a:t>eal</a:t>
            </a:r>
            <a:r>
              <a:rPr lang="en-AU" sz="1100" b="1" dirty="0">
                <a:solidFill>
                  <a:srgbClr val="02B0E8"/>
                </a:solidFill>
                <a:latin typeface="Nunito Sans Light"/>
              </a:rPr>
              <a:t>-time reporting</a:t>
            </a:r>
          </a:p>
          <a:p>
            <a:endParaRPr lang="en-AU" sz="1000" b="1" dirty="0">
              <a:solidFill>
                <a:schemeClr val="dk1"/>
              </a:solidFill>
              <a:latin typeface="Nunito Sans Light"/>
            </a:endParaRPr>
          </a:p>
          <a:p>
            <a:r>
              <a:rPr lang="en-GB" sz="1000" dirty="0">
                <a:solidFill>
                  <a:schemeClr val="dk1"/>
                </a:solidFill>
                <a:latin typeface="Nunito Sans Light"/>
              </a:rPr>
              <a:t>Executive or Administrators on Sentral can view a summary of the school’s check-in data in the Wellbeing section.</a:t>
            </a:r>
          </a:p>
          <a:p>
            <a:endParaRPr lang="en-GB" sz="1000" dirty="0">
              <a:solidFill>
                <a:schemeClr val="dk1"/>
              </a:solidFill>
              <a:latin typeface="Nunito Sans Light"/>
            </a:endParaRPr>
          </a:p>
          <a:p>
            <a:pPr marL="171450" indent="-171450">
              <a:buFont typeface="Arial" panose="020B0604020202020204" pitchFamily="34" charset="0"/>
              <a:buChar char="•"/>
            </a:pPr>
            <a:r>
              <a:rPr lang="en-GB" sz="1000" dirty="0">
                <a:solidFill>
                  <a:schemeClr val="dk1"/>
                </a:solidFill>
                <a:latin typeface="Nunito Sans Light"/>
              </a:rPr>
              <a:t>Instantly review student emotional states and readiness to learn reports to allow teachers to work in prevention and increase learning. </a:t>
            </a:r>
          </a:p>
          <a:p>
            <a:pPr marL="171450" indent="-171450">
              <a:buFont typeface="Arial" panose="020B0604020202020204" pitchFamily="34" charset="0"/>
              <a:buChar char="•"/>
            </a:pPr>
            <a:r>
              <a:rPr lang="en-GB" sz="1000" dirty="0">
                <a:solidFill>
                  <a:schemeClr val="dk1"/>
                </a:solidFill>
                <a:latin typeface="Nunito Sans Light"/>
              </a:rPr>
              <a:t>Filter by common stressors to see how students are feeling and where these feelings are originating, such as at home or in the playground.</a:t>
            </a:r>
          </a:p>
          <a:p>
            <a:pPr marL="171450" indent="-171450">
              <a:buFont typeface="Arial" panose="020B0604020202020204" pitchFamily="34" charset="0"/>
              <a:buChar char="•"/>
            </a:pPr>
            <a:r>
              <a:rPr lang="en-GB" sz="1000" dirty="0">
                <a:solidFill>
                  <a:schemeClr val="dk1"/>
                </a:solidFill>
                <a:latin typeface="Nunito Sans Light"/>
              </a:rPr>
              <a:t>Identify why students are reporting their emotions. Useful for creating recommendations for students and focusing on preventative measures.</a:t>
            </a:r>
          </a:p>
          <a:p>
            <a:pPr marL="171450" indent="-171450">
              <a:buFont typeface="Arial" panose="020B0604020202020204" pitchFamily="34" charset="0"/>
              <a:buChar char="•"/>
            </a:pPr>
            <a:r>
              <a:rPr lang="en-GB" sz="1000" dirty="0">
                <a:solidFill>
                  <a:schemeClr val="dk1"/>
                </a:solidFill>
                <a:latin typeface="Nunito Sans Light"/>
              </a:rPr>
              <a:t>Gain visibility over individual emotion responses over time.</a:t>
            </a:r>
          </a:p>
          <a:p>
            <a:pPr marL="171450" indent="-171450">
              <a:buFont typeface="Arial" panose="020B0604020202020204" pitchFamily="34" charset="0"/>
              <a:buChar char="•"/>
            </a:pPr>
            <a:r>
              <a:rPr lang="en-GB" sz="1000" dirty="0">
                <a:solidFill>
                  <a:schemeClr val="dk1"/>
                </a:solidFill>
                <a:latin typeface="Nunito Sans Light"/>
              </a:rPr>
              <a:t>Identify</a:t>
            </a:r>
            <a:r>
              <a:rPr lang="en-AU" sz="1000" dirty="0">
                <a:solidFill>
                  <a:schemeClr val="dk1"/>
                </a:solidFill>
                <a:latin typeface="Nunito Sans Light"/>
              </a:rPr>
              <a:t> patterns and review teacher comment trends.</a:t>
            </a:r>
          </a:p>
          <a:p>
            <a:pPr marL="171450" indent="-171450">
              <a:buFont typeface="Arial" panose="020B0604020202020204" pitchFamily="34" charset="0"/>
              <a:buChar char="•"/>
            </a:pPr>
            <a:r>
              <a:rPr lang="en-AU" sz="1000" dirty="0">
                <a:solidFill>
                  <a:schemeClr val="dk1"/>
                </a:solidFill>
                <a:latin typeface="Nunito Sans Light"/>
              </a:rPr>
              <a:t>See early indicators and real-time changes in emotional state.</a:t>
            </a:r>
          </a:p>
          <a:p>
            <a:pPr marL="171450" indent="-171450">
              <a:buFont typeface="Arial" panose="020B0604020202020204" pitchFamily="34" charset="0"/>
              <a:buChar char="•"/>
            </a:pPr>
            <a:endParaRPr lang="en-US" sz="1000" dirty="0">
              <a:solidFill>
                <a:schemeClr val="dk1"/>
              </a:solidFill>
              <a:latin typeface="Nunito Sans Light"/>
            </a:endParaRPr>
          </a:p>
          <a:p>
            <a:pPr marL="171450" indent="-171450">
              <a:buFont typeface="Arial" panose="020B0604020202020204" pitchFamily="34" charset="0"/>
              <a:buChar char="•"/>
            </a:pPr>
            <a:endParaRPr lang="en-GB" sz="1000" dirty="0">
              <a:solidFill>
                <a:schemeClr val="dk1"/>
              </a:solidFill>
              <a:latin typeface="Nunito Sans Light"/>
            </a:endParaRPr>
          </a:p>
        </p:txBody>
      </p:sp>
      <p:pic>
        <p:nvPicPr>
          <p:cNvPr id="2" name="Picture 1">
            <a:extLst>
              <a:ext uri="{FF2B5EF4-FFF2-40B4-BE49-F238E27FC236}">
                <a16:creationId xmlns:a16="http://schemas.microsoft.com/office/drawing/2014/main" id="{FF1C0B45-A835-C980-A7C9-02BF27A6BF76}"/>
              </a:ext>
            </a:extLst>
          </p:cNvPr>
          <p:cNvPicPr>
            <a:picLocks noChangeAspect="1"/>
          </p:cNvPicPr>
          <p:nvPr/>
        </p:nvPicPr>
        <p:blipFill>
          <a:blip r:embed="rId5"/>
          <a:stretch>
            <a:fillRect/>
          </a:stretch>
        </p:blipFill>
        <p:spPr>
          <a:xfrm>
            <a:off x="0" y="4660146"/>
            <a:ext cx="9144000" cy="476410"/>
          </a:xfrm>
          <a:prstGeom prst="rect">
            <a:avLst/>
          </a:prstGeom>
        </p:spPr>
      </p:pic>
      <p:pic>
        <p:nvPicPr>
          <p:cNvPr id="4" name="Picture 3">
            <a:extLst>
              <a:ext uri="{FF2B5EF4-FFF2-40B4-BE49-F238E27FC236}">
                <a16:creationId xmlns:a16="http://schemas.microsoft.com/office/drawing/2014/main" id="{6594F2A8-BADD-5267-6C60-B090E251661B}"/>
              </a:ext>
            </a:extLst>
          </p:cNvPr>
          <p:cNvPicPr>
            <a:picLocks noChangeAspect="1"/>
          </p:cNvPicPr>
          <p:nvPr/>
        </p:nvPicPr>
        <p:blipFill>
          <a:blip r:embed="rId6"/>
          <a:stretch>
            <a:fillRect/>
          </a:stretch>
        </p:blipFill>
        <p:spPr>
          <a:xfrm>
            <a:off x="4317951" y="792767"/>
            <a:ext cx="4534293" cy="2918713"/>
          </a:xfrm>
          <a:prstGeom prst="rect">
            <a:avLst/>
          </a:prstGeom>
        </p:spPr>
      </p:pic>
      <p:pic>
        <p:nvPicPr>
          <p:cNvPr id="2051" name="Picture 3">
            <a:extLst>
              <a:ext uri="{FF2B5EF4-FFF2-40B4-BE49-F238E27FC236}">
                <a16:creationId xmlns:a16="http://schemas.microsoft.com/office/drawing/2014/main" id="{BC230098-1C8A-4E08-B046-81AB8F0FF1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750" t="26006" r="403" b="10642"/>
          <a:stretch/>
        </p:blipFill>
        <p:spPr bwMode="auto">
          <a:xfrm>
            <a:off x="6039293" y="3306739"/>
            <a:ext cx="3044462" cy="1273798"/>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82;p15">
            <a:extLst>
              <a:ext uri="{FF2B5EF4-FFF2-40B4-BE49-F238E27FC236}">
                <a16:creationId xmlns:a16="http://schemas.microsoft.com/office/drawing/2014/main" id="{6CE30485-3B70-D1E0-602E-D34ABC84FF5F}"/>
              </a:ext>
            </a:extLst>
          </p:cNvPr>
          <p:cNvPicPr preferRelativeResize="0"/>
          <p:nvPr/>
        </p:nvPicPr>
        <p:blipFill>
          <a:blip r:embed="rId8">
            <a:alphaModFix/>
          </a:blip>
          <a:stretch>
            <a:fillRect/>
          </a:stretch>
        </p:blipFill>
        <p:spPr>
          <a:xfrm>
            <a:off x="184840" y="72062"/>
            <a:ext cx="544675" cy="496675"/>
          </a:xfrm>
          <a:prstGeom prst="rect">
            <a:avLst/>
          </a:prstGeom>
          <a:noFill/>
          <a:ln>
            <a:noFill/>
          </a:ln>
        </p:spPr>
      </p:pic>
    </p:spTree>
    <p:extLst>
      <p:ext uri="{BB962C8B-B14F-4D97-AF65-F5344CB8AC3E}">
        <p14:creationId xmlns:p14="http://schemas.microsoft.com/office/powerpoint/2010/main" val="1411036192"/>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6" name="Picture 5" descr="Graphical user interface, application, website&#10;&#10;Description automatically generated">
            <a:extLst>
              <a:ext uri="{FF2B5EF4-FFF2-40B4-BE49-F238E27FC236}">
                <a16:creationId xmlns:a16="http://schemas.microsoft.com/office/drawing/2014/main" id="{87B766D6-7309-0154-14A9-28EDE2AD11B1}"/>
              </a:ext>
            </a:extLst>
          </p:cNvPr>
          <p:cNvPicPr>
            <a:picLocks noChangeAspect="1"/>
          </p:cNvPicPr>
          <p:nvPr/>
        </p:nvPicPr>
        <p:blipFill rotWithShape="1">
          <a:blip r:embed="rId4"/>
          <a:srcRect l="908" t="31085" r="51784" b="39133"/>
          <a:stretch/>
        </p:blipFill>
        <p:spPr>
          <a:xfrm>
            <a:off x="6475334" y="1027534"/>
            <a:ext cx="2482180" cy="1239475"/>
          </a:xfrm>
          <a:prstGeom prst="rect">
            <a:avLst/>
          </a:prstGeom>
          <a:effectLst>
            <a:outerShdw blurRad="50800" dist="38100" dir="2700000" algn="tl" rotWithShape="0">
              <a:prstClr val="black">
                <a:alpha val="40000"/>
              </a:prstClr>
            </a:outerShdw>
          </a:effectLst>
        </p:spPr>
      </p:pic>
      <p:pic>
        <p:nvPicPr>
          <p:cNvPr id="166" name="Google Shape;166;p18"/>
          <p:cNvPicPr preferRelativeResize="0"/>
          <p:nvPr/>
        </p:nvPicPr>
        <p:blipFill rotWithShape="1">
          <a:blip r:embed="rId5">
            <a:alphaModFix/>
          </a:blip>
          <a:srcRect/>
          <a:stretch/>
        </p:blipFill>
        <p:spPr>
          <a:xfrm>
            <a:off x="152400" y="685800"/>
            <a:ext cx="8839206" cy="21580"/>
          </a:xfrm>
          <a:prstGeom prst="rect">
            <a:avLst/>
          </a:prstGeom>
          <a:noFill/>
          <a:ln>
            <a:noFill/>
          </a:ln>
        </p:spPr>
      </p:pic>
      <p:sp>
        <p:nvSpPr>
          <p:cNvPr id="3" name="TextBox 2">
            <a:extLst>
              <a:ext uri="{FF2B5EF4-FFF2-40B4-BE49-F238E27FC236}">
                <a16:creationId xmlns:a16="http://schemas.microsoft.com/office/drawing/2014/main" id="{69CEBD82-F9EA-8418-DF1B-72BA9EDEF41A}"/>
              </a:ext>
            </a:extLst>
          </p:cNvPr>
          <p:cNvSpPr txBox="1"/>
          <p:nvPr/>
        </p:nvSpPr>
        <p:spPr>
          <a:xfrm>
            <a:off x="186485" y="858485"/>
            <a:ext cx="4058167" cy="430887"/>
          </a:xfrm>
          <a:prstGeom prst="rect">
            <a:avLst/>
          </a:prstGeom>
          <a:noFill/>
        </p:spPr>
        <p:txBody>
          <a:bodyPr wrap="square" lIns="91440" tIns="45720" rIns="91440" bIns="45720" anchor="t">
            <a:spAutoFit/>
          </a:bodyPr>
          <a:lstStyle/>
          <a:p>
            <a:r>
              <a:rPr lang="en-GB" sz="1100" b="1" dirty="0">
                <a:solidFill>
                  <a:srgbClr val="02B0E8"/>
                </a:solidFill>
                <a:latin typeface="Nunito Sans Light"/>
              </a:rPr>
              <a:t>Track and measure wellbeing activity across all students, classes or the whole school </a:t>
            </a:r>
            <a:endParaRPr lang="en-AU" sz="1100" b="1" dirty="0">
              <a:solidFill>
                <a:srgbClr val="02B0E8"/>
              </a:solidFill>
              <a:latin typeface="Nunito Sans Light"/>
            </a:endParaRPr>
          </a:p>
        </p:txBody>
      </p:sp>
      <p:sp>
        <p:nvSpPr>
          <p:cNvPr id="17" name="TextBox 16">
            <a:extLst>
              <a:ext uri="{FF2B5EF4-FFF2-40B4-BE49-F238E27FC236}">
                <a16:creationId xmlns:a16="http://schemas.microsoft.com/office/drawing/2014/main" id="{B7D874F0-CAAA-073E-3F6A-FA83B981CD05}"/>
              </a:ext>
            </a:extLst>
          </p:cNvPr>
          <p:cNvSpPr txBox="1"/>
          <p:nvPr/>
        </p:nvSpPr>
        <p:spPr>
          <a:xfrm>
            <a:off x="186486" y="1355242"/>
            <a:ext cx="3792127" cy="507831"/>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r>
              <a:rPr lang="en-GB" sz="900" dirty="0">
                <a:solidFill>
                  <a:schemeClr val="dk1"/>
                </a:solidFill>
                <a:latin typeface="Nunito Sans Light"/>
              </a:rPr>
              <a:t>View engagement with the Emotion Check-in and digital lessons for every class or at a whole school level</a:t>
            </a:r>
          </a:p>
          <a:p>
            <a:pPr marL="171450" indent="-171450">
              <a:buFont typeface="Arial" panose="020B0604020202020204" pitchFamily="34" charset="0"/>
              <a:buChar char="•"/>
            </a:pPr>
            <a:r>
              <a:rPr lang="en-GB" sz="900" dirty="0">
                <a:solidFill>
                  <a:schemeClr val="dk1"/>
                </a:solidFill>
                <a:latin typeface="Nunito Sans Light"/>
              </a:rPr>
              <a:t>A combination of accountability and whole school decision making. </a:t>
            </a:r>
          </a:p>
        </p:txBody>
      </p:sp>
      <p:sp>
        <p:nvSpPr>
          <p:cNvPr id="19" name="TextBox 18">
            <a:extLst>
              <a:ext uri="{FF2B5EF4-FFF2-40B4-BE49-F238E27FC236}">
                <a16:creationId xmlns:a16="http://schemas.microsoft.com/office/drawing/2014/main" id="{BBDD4889-5A39-0D72-D815-6AE886C614DB}"/>
              </a:ext>
            </a:extLst>
          </p:cNvPr>
          <p:cNvSpPr txBox="1"/>
          <p:nvPr/>
        </p:nvSpPr>
        <p:spPr>
          <a:xfrm>
            <a:off x="186485" y="2069463"/>
            <a:ext cx="4166382" cy="1031051"/>
          </a:xfrm>
          <a:prstGeom prst="rect">
            <a:avLst/>
          </a:prstGeom>
          <a:noFill/>
        </p:spPr>
        <p:txBody>
          <a:bodyPr wrap="square" lIns="91440" tIns="45720" rIns="91440" bIns="45720" anchor="t">
            <a:spAutoFit/>
          </a:bodyPr>
          <a:lstStyle/>
          <a:p>
            <a:pPr marL="171450" indent="-171450">
              <a:buFont typeface="Arial" panose="020B0604020202020204" pitchFamily="34" charset="0"/>
              <a:buChar char="•"/>
            </a:pPr>
            <a:r>
              <a:rPr lang="en-GB" sz="900" dirty="0">
                <a:solidFill>
                  <a:schemeClr val="dk1"/>
                </a:solidFill>
                <a:latin typeface="Nunito Sans Light"/>
              </a:rPr>
              <a:t>Track progress of the school's wellbeing strategy implementation.</a:t>
            </a:r>
          </a:p>
          <a:p>
            <a:pPr marL="171450" indent="-171450">
              <a:buFont typeface="Arial" panose="020B0604020202020204" pitchFamily="34" charset="0"/>
              <a:buChar char="•"/>
            </a:pPr>
            <a:r>
              <a:rPr lang="en-GB" sz="900" dirty="0">
                <a:solidFill>
                  <a:schemeClr val="dk1"/>
                </a:solidFill>
                <a:latin typeface="Nunito Sans Light"/>
              </a:rPr>
              <a:t>This data can be used for external validation purposes</a:t>
            </a:r>
          </a:p>
          <a:p>
            <a:pPr marL="171450" indent="-171450">
              <a:buFont typeface="Arial" panose="020B0604020202020204" pitchFamily="34" charset="0"/>
              <a:buChar char="•"/>
            </a:pPr>
            <a:endParaRPr lang="en-GB" sz="900" dirty="0">
              <a:solidFill>
                <a:schemeClr val="dk1"/>
              </a:solidFill>
              <a:latin typeface="Nunito Sans Light"/>
            </a:endParaRPr>
          </a:p>
          <a:p>
            <a:r>
              <a:rPr lang="en-GB" sz="900" dirty="0">
                <a:solidFill>
                  <a:schemeClr val="dk1"/>
                </a:solidFill>
                <a:latin typeface="Nunito Sans Light"/>
              </a:rPr>
              <a:t>School administrators are able to see when staff last logged in to the platform to support consistent usage of the platform.</a:t>
            </a:r>
          </a:p>
          <a:p>
            <a:pPr marL="171450" indent="-171450">
              <a:buFont typeface="Arial" panose="020B0604020202020204" pitchFamily="34" charset="0"/>
              <a:buChar char="•"/>
            </a:pPr>
            <a:endParaRPr lang="en-GB" sz="900" dirty="0">
              <a:solidFill>
                <a:schemeClr val="dk1"/>
              </a:solidFill>
              <a:latin typeface="Nunito Sans Light"/>
            </a:endParaRPr>
          </a:p>
          <a:p>
            <a:pPr marL="171450" indent="-171450">
              <a:buFont typeface="Arial" panose="020B0604020202020204" pitchFamily="34" charset="0"/>
              <a:buChar char="•"/>
            </a:pPr>
            <a:endParaRPr lang="en-GB" sz="700" dirty="0"/>
          </a:p>
        </p:txBody>
      </p:sp>
      <p:sp>
        <p:nvSpPr>
          <p:cNvPr id="12" name="Google Shape;163;p18">
            <a:extLst>
              <a:ext uri="{FF2B5EF4-FFF2-40B4-BE49-F238E27FC236}">
                <a16:creationId xmlns:a16="http://schemas.microsoft.com/office/drawing/2014/main" id="{07F1329F-B1A0-4B07-8FB0-167924EBDC17}"/>
              </a:ext>
            </a:extLst>
          </p:cNvPr>
          <p:cNvSpPr txBox="1"/>
          <p:nvPr/>
        </p:nvSpPr>
        <p:spPr>
          <a:xfrm>
            <a:off x="11475" y="91041"/>
            <a:ext cx="91326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dirty="0">
                <a:solidFill>
                  <a:schemeClr val="dk2"/>
                </a:solidFill>
                <a:latin typeface="Nunito Sans Light"/>
                <a:ea typeface="Nunito Sans Light"/>
                <a:cs typeface="Nunito Sans Light"/>
                <a:sym typeface="Nunito Sans Light"/>
              </a:rPr>
              <a:t>For Principals, </a:t>
            </a:r>
            <a:r>
              <a:rPr lang="en" sz="2400" dirty="0">
                <a:solidFill>
                  <a:schemeClr val="dk2"/>
                </a:solidFill>
                <a:latin typeface="Nunito Sans Light"/>
                <a:ea typeface="Nunito Sans Light"/>
                <a:cs typeface="Nunito Sans Light"/>
                <a:sym typeface="Nunito Sans Light"/>
              </a:rPr>
              <a:t>A</a:t>
            </a:r>
            <a:r>
              <a:rPr lang="en" sz="2400" b="0" i="0" u="none" strike="noStrike" cap="none" dirty="0">
                <a:solidFill>
                  <a:schemeClr val="dk2"/>
                </a:solidFill>
                <a:latin typeface="Nunito Sans Light"/>
                <a:ea typeface="Nunito Sans Light"/>
                <a:cs typeface="Nunito Sans Light"/>
                <a:sym typeface="Nunito Sans Light"/>
              </a:rPr>
              <a:t>dmin, Stage and Wellbeing </a:t>
            </a:r>
            <a:r>
              <a:rPr lang="en" sz="2400" dirty="0">
                <a:solidFill>
                  <a:schemeClr val="dk2"/>
                </a:solidFill>
                <a:latin typeface="Nunito Sans Light"/>
                <a:ea typeface="Nunito Sans Light"/>
                <a:cs typeface="Nunito Sans Light"/>
                <a:sym typeface="Nunito Sans Light"/>
              </a:rPr>
              <a:t>S</a:t>
            </a:r>
            <a:r>
              <a:rPr lang="en" sz="2400" b="0" i="0" u="none" strike="noStrike" cap="none" dirty="0">
                <a:solidFill>
                  <a:schemeClr val="dk2"/>
                </a:solidFill>
                <a:latin typeface="Nunito Sans Light"/>
                <a:ea typeface="Nunito Sans Light"/>
                <a:cs typeface="Nunito Sans Light"/>
                <a:sym typeface="Nunito Sans Light"/>
              </a:rPr>
              <a:t>taff</a:t>
            </a:r>
            <a:endParaRPr sz="2400" b="0" i="0" u="none" strike="noStrike" cap="none" dirty="0">
              <a:solidFill>
                <a:schemeClr val="dk2"/>
              </a:solidFill>
              <a:latin typeface="Nunito Sans Light"/>
              <a:ea typeface="Nunito Sans Light"/>
              <a:cs typeface="Nunito Sans Light"/>
              <a:sym typeface="Nunito Sans Light"/>
            </a:endParaRPr>
          </a:p>
        </p:txBody>
      </p:sp>
      <p:pic>
        <p:nvPicPr>
          <p:cNvPr id="7" name="Picture 6">
            <a:extLst>
              <a:ext uri="{FF2B5EF4-FFF2-40B4-BE49-F238E27FC236}">
                <a16:creationId xmlns:a16="http://schemas.microsoft.com/office/drawing/2014/main" id="{52E0DD76-A309-87A3-0A8D-D41271225ED3}"/>
              </a:ext>
            </a:extLst>
          </p:cNvPr>
          <p:cNvPicPr>
            <a:picLocks noChangeAspect="1"/>
          </p:cNvPicPr>
          <p:nvPr/>
        </p:nvPicPr>
        <p:blipFill>
          <a:blip r:embed="rId6"/>
          <a:stretch>
            <a:fillRect/>
          </a:stretch>
        </p:blipFill>
        <p:spPr>
          <a:xfrm>
            <a:off x="0" y="4660146"/>
            <a:ext cx="9144000" cy="476410"/>
          </a:xfrm>
          <a:prstGeom prst="rect">
            <a:avLst/>
          </a:prstGeom>
        </p:spPr>
      </p:pic>
      <p:pic>
        <p:nvPicPr>
          <p:cNvPr id="5" name="Google Shape;125;p19">
            <a:extLst>
              <a:ext uri="{FF2B5EF4-FFF2-40B4-BE49-F238E27FC236}">
                <a16:creationId xmlns:a16="http://schemas.microsoft.com/office/drawing/2014/main" id="{34AE0F83-B330-FC5B-C2C6-C56B0471F5FB}"/>
              </a:ext>
            </a:extLst>
          </p:cNvPr>
          <p:cNvPicPr preferRelativeResize="0"/>
          <p:nvPr/>
        </p:nvPicPr>
        <p:blipFill>
          <a:blip r:embed="rId7">
            <a:alphaModFix/>
          </a:blip>
          <a:stretch>
            <a:fillRect/>
          </a:stretch>
        </p:blipFill>
        <p:spPr>
          <a:xfrm>
            <a:off x="4657854" y="2496768"/>
            <a:ext cx="4299661" cy="198525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1402017463"/>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p:nvPr/>
        </p:nvSpPr>
        <p:spPr>
          <a:xfrm>
            <a:off x="184850" y="1103521"/>
            <a:ext cx="8900400" cy="298540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900" dirty="0">
                <a:solidFill>
                  <a:schemeClr val="dk1"/>
                </a:solidFill>
                <a:latin typeface="Nunito Sans Light"/>
              </a:rPr>
              <a:t>Life Skills GO collects, processes, stores and shares data in accordance with our privacy policy* for the sole purpose of providing our services. </a:t>
            </a:r>
            <a:endParaRPr sz="900" dirty="0">
              <a:solidFill>
                <a:schemeClr val="dk1"/>
              </a:solidFill>
              <a:latin typeface="Nunito Sans Light"/>
            </a:endParaRPr>
          </a:p>
          <a:p>
            <a:pPr marL="0" marR="0" lvl="0" indent="0" algn="l" rtl="0">
              <a:lnSpc>
                <a:spcPct val="100000"/>
              </a:lnSpc>
              <a:spcBef>
                <a:spcPts val="0"/>
              </a:spcBef>
              <a:spcAft>
                <a:spcPts val="0"/>
              </a:spcAft>
              <a:buNone/>
            </a:pPr>
            <a:endParaRPr sz="900" dirty="0">
              <a:solidFill>
                <a:schemeClr val="dk1"/>
              </a:solidFill>
              <a:latin typeface="Nunito Sans Light"/>
            </a:endParaRPr>
          </a:p>
          <a:p>
            <a:pPr marL="0" marR="0" lvl="0" indent="0" algn="l" rtl="0">
              <a:lnSpc>
                <a:spcPct val="100000"/>
              </a:lnSpc>
              <a:spcBef>
                <a:spcPts val="0"/>
              </a:spcBef>
              <a:spcAft>
                <a:spcPts val="0"/>
              </a:spcAft>
              <a:buNone/>
            </a:pPr>
            <a:r>
              <a:rPr lang="en" sz="900" dirty="0">
                <a:solidFill>
                  <a:schemeClr val="dk1"/>
                </a:solidFill>
                <a:latin typeface="Nunito Sans Light"/>
              </a:rPr>
              <a:t>No data is collected, stored or shared for any other purpose unless explicitly stated in the policy.</a:t>
            </a:r>
            <a:endParaRPr sz="900" dirty="0">
              <a:solidFill>
                <a:schemeClr val="dk1"/>
              </a:solidFill>
              <a:latin typeface="Nunito Sans Light"/>
            </a:endParaRPr>
          </a:p>
          <a:p>
            <a:pPr marL="0" marR="0" lvl="0" indent="0" algn="l" rtl="0">
              <a:lnSpc>
                <a:spcPct val="100000"/>
              </a:lnSpc>
              <a:spcBef>
                <a:spcPts val="0"/>
              </a:spcBef>
              <a:spcAft>
                <a:spcPts val="0"/>
              </a:spcAft>
              <a:buNone/>
            </a:pPr>
            <a:endParaRPr sz="900" dirty="0">
              <a:solidFill>
                <a:schemeClr val="dk1"/>
              </a:solidFill>
              <a:latin typeface="Nunito Sans Light"/>
            </a:endParaRPr>
          </a:p>
          <a:p>
            <a:pPr marL="0" marR="0" lvl="0" indent="0" algn="l" rtl="0">
              <a:lnSpc>
                <a:spcPct val="100000"/>
              </a:lnSpc>
              <a:spcBef>
                <a:spcPts val="0"/>
              </a:spcBef>
              <a:spcAft>
                <a:spcPts val="0"/>
              </a:spcAft>
              <a:buNone/>
            </a:pPr>
            <a:r>
              <a:rPr lang="en" sz="900" dirty="0">
                <a:solidFill>
                  <a:schemeClr val="dk1"/>
                </a:solidFill>
                <a:latin typeface="Nunito Sans Light"/>
              </a:rPr>
              <a:t>Life Skills GO data is stored on Amazon Web Services (AWS) provided cloud storage in Australia.</a:t>
            </a:r>
            <a:endParaRPr sz="900" dirty="0">
              <a:solidFill>
                <a:schemeClr val="dk1"/>
              </a:solidFill>
              <a:latin typeface="Nunito Sans Light"/>
            </a:endParaRPr>
          </a:p>
          <a:p>
            <a:pPr marL="0" marR="0" lvl="0" indent="0" algn="l" rtl="0">
              <a:lnSpc>
                <a:spcPct val="100000"/>
              </a:lnSpc>
              <a:spcBef>
                <a:spcPts val="0"/>
              </a:spcBef>
              <a:spcAft>
                <a:spcPts val="0"/>
              </a:spcAft>
              <a:buNone/>
            </a:pPr>
            <a:endParaRPr sz="900" dirty="0">
              <a:solidFill>
                <a:schemeClr val="dk1"/>
              </a:solidFill>
              <a:latin typeface="Nunito Sans Light"/>
            </a:endParaRPr>
          </a:p>
          <a:p>
            <a:pPr marL="0" marR="0" lvl="0" indent="0" algn="l" rtl="0">
              <a:lnSpc>
                <a:spcPct val="100000"/>
              </a:lnSpc>
              <a:spcBef>
                <a:spcPts val="0"/>
              </a:spcBef>
              <a:spcAft>
                <a:spcPts val="0"/>
              </a:spcAft>
              <a:buNone/>
            </a:pPr>
            <a:r>
              <a:rPr lang="en" sz="900" dirty="0">
                <a:solidFill>
                  <a:schemeClr val="dk1"/>
                </a:solidFill>
                <a:latin typeface="Nunito Sans Light"/>
              </a:rPr>
              <a:t>To protect data that we process and store, we use several industry standard practices including:</a:t>
            </a:r>
            <a:endParaRPr sz="900" dirty="0">
              <a:solidFill>
                <a:schemeClr val="dk1"/>
              </a:solidFill>
              <a:latin typeface="Nunito Sans Light"/>
            </a:endParaRPr>
          </a:p>
          <a:p>
            <a:pPr marL="457200" marR="0" lvl="0" indent="-292100" algn="l" rtl="0">
              <a:lnSpc>
                <a:spcPct val="100000"/>
              </a:lnSpc>
              <a:spcBef>
                <a:spcPts val="0"/>
              </a:spcBef>
              <a:spcAft>
                <a:spcPts val="0"/>
              </a:spcAft>
              <a:buClr>
                <a:srgbClr val="434343"/>
              </a:buClr>
              <a:buSzPts val="1000"/>
              <a:buChar char="●"/>
            </a:pPr>
            <a:r>
              <a:rPr lang="en" sz="900" dirty="0">
                <a:solidFill>
                  <a:schemeClr val="dk1"/>
                </a:solidFill>
                <a:latin typeface="Nunito Sans Light"/>
              </a:rPr>
              <a:t>Encryption in transit using TLS1.2 or higher</a:t>
            </a:r>
            <a:endParaRPr sz="900" dirty="0">
              <a:solidFill>
                <a:schemeClr val="dk1"/>
              </a:solidFill>
              <a:latin typeface="Nunito Sans Light"/>
            </a:endParaRPr>
          </a:p>
          <a:p>
            <a:pPr marL="457200" marR="0" lvl="0" indent="-292100" algn="l" rtl="0">
              <a:lnSpc>
                <a:spcPct val="100000"/>
              </a:lnSpc>
              <a:spcBef>
                <a:spcPts val="0"/>
              </a:spcBef>
              <a:spcAft>
                <a:spcPts val="0"/>
              </a:spcAft>
              <a:buClr>
                <a:srgbClr val="434343"/>
              </a:buClr>
              <a:buSzPts val="1000"/>
              <a:buChar char="●"/>
            </a:pPr>
            <a:r>
              <a:rPr lang="en" sz="900" dirty="0">
                <a:solidFill>
                  <a:schemeClr val="dk1"/>
                </a:solidFill>
                <a:latin typeface="Nunito Sans Light"/>
              </a:rPr>
              <a:t>Encryption during rest of data stored in our system, using symmetric key encryption and the AES-GCM algorithm with 256-bit keys</a:t>
            </a:r>
            <a:endParaRPr sz="900" dirty="0">
              <a:solidFill>
                <a:schemeClr val="dk1"/>
              </a:solidFill>
              <a:latin typeface="Nunito Sans Light"/>
            </a:endParaRPr>
          </a:p>
          <a:p>
            <a:pPr marL="457200" marR="0" lvl="0" indent="-292100" algn="l" rtl="0">
              <a:lnSpc>
                <a:spcPct val="100000"/>
              </a:lnSpc>
              <a:spcBef>
                <a:spcPts val="0"/>
              </a:spcBef>
              <a:spcAft>
                <a:spcPts val="0"/>
              </a:spcAft>
              <a:buClr>
                <a:srgbClr val="434343"/>
              </a:buClr>
              <a:buSzPts val="1000"/>
              <a:buChar char="●"/>
            </a:pPr>
            <a:r>
              <a:rPr lang="en" sz="900" dirty="0">
                <a:solidFill>
                  <a:schemeClr val="dk1"/>
                </a:solidFill>
                <a:latin typeface="Nunito Sans Light"/>
              </a:rPr>
              <a:t>Minimal Personally Identifiable Information (PII) is stored for the sole purpose of providing our service. Extraneous data that we may receive during the processing of data (extra spreadsheet fields, Sentral data) is ignored and removed as soon as practicable.</a:t>
            </a:r>
            <a:endParaRPr sz="900" dirty="0">
              <a:solidFill>
                <a:schemeClr val="dk1"/>
              </a:solidFill>
              <a:latin typeface="Nunito Sans Light"/>
            </a:endParaRPr>
          </a:p>
          <a:p>
            <a:pPr marL="457200" marR="0" lvl="0" indent="-292100" algn="l" rtl="0">
              <a:lnSpc>
                <a:spcPct val="100000"/>
              </a:lnSpc>
              <a:spcBef>
                <a:spcPts val="0"/>
              </a:spcBef>
              <a:spcAft>
                <a:spcPts val="0"/>
              </a:spcAft>
              <a:buClr>
                <a:srgbClr val="434343"/>
              </a:buClr>
              <a:buSzPts val="1000"/>
              <a:buChar char="●"/>
            </a:pPr>
            <a:r>
              <a:rPr lang="en" sz="900" dirty="0">
                <a:solidFill>
                  <a:schemeClr val="dk1"/>
                </a:solidFill>
                <a:latin typeface="Nunito Sans Light"/>
              </a:rPr>
              <a:t>Life Skills GO has a System Hardening Policy detailing how we manage service updates, apply security patches and the timelines which these should be completed by.</a:t>
            </a:r>
            <a:endParaRPr sz="900" dirty="0">
              <a:solidFill>
                <a:schemeClr val="dk1"/>
              </a:solidFill>
              <a:latin typeface="Nunito Sans Light"/>
            </a:endParaRPr>
          </a:p>
          <a:p>
            <a:pPr marL="457200" marR="0" lvl="0" indent="-292100" algn="l" rtl="0">
              <a:lnSpc>
                <a:spcPct val="100000"/>
              </a:lnSpc>
              <a:spcBef>
                <a:spcPts val="0"/>
              </a:spcBef>
              <a:spcAft>
                <a:spcPts val="0"/>
              </a:spcAft>
              <a:buClr>
                <a:srgbClr val="434343"/>
              </a:buClr>
              <a:buSzPts val="1000"/>
              <a:buChar char="●"/>
            </a:pPr>
            <a:r>
              <a:rPr lang="en" sz="900" dirty="0">
                <a:solidFill>
                  <a:schemeClr val="dk1"/>
                </a:solidFill>
                <a:latin typeface="Nunito Sans Light"/>
              </a:rPr>
              <a:t>Life Skills GO has an Information Security Policy &amp; Key Management document which details how staff should access data, under what circumstances this is permitted and the roles and responsibilities of key staff. Life Skills GO operates under a least privilege approach, allowing staff minimal yet sufficient privileges to carry out their duties.</a:t>
            </a:r>
            <a:endParaRPr sz="900" dirty="0">
              <a:solidFill>
                <a:schemeClr val="dk1"/>
              </a:solidFill>
              <a:latin typeface="Nunito Sans Light"/>
            </a:endParaRPr>
          </a:p>
          <a:p>
            <a:pPr marL="457200" marR="0" lvl="0" indent="-292100" algn="l" rtl="0">
              <a:lnSpc>
                <a:spcPct val="100000"/>
              </a:lnSpc>
              <a:spcBef>
                <a:spcPts val="0"/>
              </a:spcBef>
              <a:spcAft>
                <a:spcPts val="0"/>
              </a:spcAft>
              <a:buClr>
                <a:srgbClr val="434343"/>
              </a:buClr>
              <a:buSzPts val="1000"/>
              <a:buChar char="●"/>
            </a:pPr>
            <a:r>
              <a:rPr lang="en" sz="900" dirty="0">
                <a:solidFill>
                  <a:schemeClr val="dk1"/>
                </a:solidFill>
                <a:latin typeface="Nunito Sans Light"/>
              </a:rPr>
              <a:t>All staff are required to have MFA/2FA enabled to access any company account, including Life Skills GO systems / cloud providers, company email and related items.</a:t>
            </a:r>
            <a:endParaRPr sz="900" dirty="0">
              <a:solidFill>
                <a:schemeClr val="dk1"/>
              </a:solidFill>
              <a:latin typeface="Nunito Sans Light"/>
            </a:endParaRPr>
          </a:p>
          <a:p>
            <a:pPr marL="457200" marR="0" lvl="0" indent="-292100" algn="l" rtl="0">
              <a:lnSpc>
                <a:spcPct val="100000"/>
              </a:lnSpc>
              <a:spcBef>
                <a:spcPts val="0"/>
              </a:spcBef>
              <a:spcAft>
                <a:spcPts val="0"/>
              </a:spcAft>
              <a:buClr>
                <a:srgbClr val="434343"/>
              </a:buClr>
              <a:buSzPts val="1000"/>
              <a:buChar char="●"/>
            </a:pPr>
            <a:r>
              <a:rPr lang="en" sz="900" dirty="0">
                <a:solidFill>
                  <a:schemeClr val="dk1"/>
                </a:solidFill>
                <a:latin typeface="Nunito Sans Light"/>
              </a:rPr>
              <a:t>Life Skills GO has been assessed by ST4S under ESA and the results of this assessment are available.</a:t>
            </a:r>
            <a:endParaRPr sz="900" dirty="0">
              <a:solidFill>
                <a:schemeClr val="dk1"/>
              </a:solidFill>
              <a:latin typeface="Nunito Sans Light"/>
            </a:endParaRPr>
          </a:p>
          <a:p>
            <a:pPr marL="0" marR="0" lvl="0" indent="0" algn="l" rtl="0">
              <a:lnSpc>
                <a:spcPct val="100000"/>
              </a:lnSpc>
              <a:spcBef>
                <a:spcPts val="0"/>
              </a:spcBef>
              <a:spcAft>
                <a:spcPts val="0"/>
              </a:spcAft>
              <a:buNone/>
            </a:pPr>
            <a:endParaRPr sz="550" dirty="0">
              <a:solidFill>
                <a:srgbClr val="1D1C1D"/>
              </a:solidFill>
              <a:highlight>
                <a:srgbClr val="FFFFFF"/>
              </a:highlight>
            </a:endParaRPr>
          </a:p>
          <a:p>
            <a:pPr marL="0" marR="0" lvl="0" indent="0" algn="l" rtl="0">
              <a:lnSpc>
                <a:spcPct val="100000"/>
              </a:lnSpc>
              <a:spcBef>
                <a:spcPts val="0"/>
              </a:spcBef>
              <a:spcAft>
                <a:spcPts val="0"/>
              </a:spcAft>
              <a:buNone/>
            </a:pPr>
            <a:r>
              <a:rPr lang="en" sz="550" dirty="0">
                <a:solidFill>
                  <a:srgbClr val="1D1C1D"/>
                </a:solidFill>
                <a:highlight>
                  <a:srgbClr val="FFFFFF"/>
                </a:highlight>
              </a:rPr>
              <a:t>* </a:t>
            </a:r>
            <a:r>
              <a:rPr lang="en" sz="550" dirty="0">
                <a:solidFill>
                  <a:schemeClr val="hlink"/>
                </a:solidFill>
                <a:highlight>
                  <a:srgbClr val="FFFFFF"/>
                </a:highlight>
                <a:uFill>
                  <a:noFill/>
                </a:uFill>
                <a:hlinkClick r:id="rId4"/>
              </a:rPr>
              <a:t>https://www.lifeskillsgroup.com.au/privacy-policy</a:t>
            </a:r>
            <a:endParaRPr sz="400" dirty="0">
              <a:solidFill>
                <a:srgbClr val="434343"/>
              </a:solidFill>
              <a:highlight>
                <a:srgbClr val="FFFFFF"/>
              </a:highlight>
            </a:endParaRPr>
          </a:p>
        </p:txBody>
      </p:sp>
      <p:pic>
        <p:nvPicPr>
          <p:cNvPr id="173" name="Google Shape;173;p23"/>
          <p:cNvPicPr preferRelativeResize="0"/>
          <p:nvPr/>
        </p:nvPicPr>
        <p:blipFill>
          <a:blip r:embed="rId5">
            <a:alphaModFix/>
          </a:blip>
          <a:stretch>
            <a:fillRect/>
          </a:stretch>
        </p:blipFill>
        <p:spPr>
          <a:xfrm>
            <a:off x="184840" y="72062"/>
            <a:ext cx="544675" cy="496675"/>
          </a:xfrm>
          <a:prstGeom prst="rect">
            <a:avLst/>
          </a:prstGeom>
          <a:noFill/>
          <a:ln>
            <a:noFill/>
          </a:ln>
        </p:spPr>
      </p:pic>
      <p:pic>
        <p:nvPicPr>
          <p:cNvPr id="2" name="Picture 1">
            <a:extLst>
              <a:ext uri="{FF2B5EF4-FFF2-40B4-BE49-F238E27FC236}">
                <a16:creationId xmlns:a16="http://schemas.microsoft.com/office/drawing/2014/main" id="{2416F1AB-9EFA-2986-C76B-34208AFCDC6D}"/>
              </a:ext>
            </a:extLst>
          </p:cNvPr>
          <p:cNvPicPr>
            <a:picLocks noChangeAspect="1"/>
          </p:cNvPicPr>
          <p:nvPr/>
        </p:nvPicPr>
        <p:blipFill>
          <a:blip r:embed="rId6"/>
          <a:stretch>
            <a:fillRect/>
          </a:stretch>
        </p:blipFill>
        <p:spPr>
          <a:xfrm>
            <a:off x="0" y="4660146"/>
            <a:ext cx="9144000" cy="476410"/>
          </a:xfrm>
          <a:prstGeom prst="rect">
            <a:avLst/>
          </a:prstGeom>
        </p:spPr>
      </p:pic>
      <p:pic>
        <p:nvPicPr>
          <p:cNvPr id="3" name="Google Shape;166;p18">
            <a:extLst>
              <a:ext uri="{FF2B5EF4-FFF2-40B4-BE49-F238E27FC236}">
                <a16:creationId xmlns:a16="http://schemas.microsoft.com/office/drawing/2014/main" id="{68AAD529-2E72-99B5-780A-2A1F32250B89}"/>
              </a:ext>
            </a:extLst>
          </p:cNvPr>
          <p:cNvPicPr preferRelativeResize="0"/>
          <p:nvPr/>
        </p:nvPicPr>
        <p:blipFill rotWithShape="1">
          <a:blip r:embed="rId7">
            <a:alphaModFix/>
          </a:blip>
          <a:srcRect/>
          <a:stretch/>
        </p:blipFill>
        <p:spPr>
          <a:xfrm>
            <a:off x="152400" y="685800"/>
            <a:ext cx="8839206" cy="21580"/>
          </a:xfrm>
          <a:prstGeom prst="rect">
            <a:avLst/>
          </a:prstGeom>
          <a:noFill/>
          <a:ln>
            <a:noFill/>
          </a:ln>
        </p:spPr>
      </p:pic>
      <p:sp>
        <p:nvSpPr>
          <p:cNvPr id="4" name="Google Shape;163;p18">
            <a:extLst>
              <a:ext uri="{FF2B5EF4-FFF2-40B4-BE49-F238E27FC236}">
                <a16:creationId xmlns:a16="http://schemas.microsoft.com/office/drawing/2014/main" id="{C47B074B-628F-F565-52D5-072FC4C9C1C4}"/>
              </a:ext>
            </a:extLst>
          </p:cNvPr>
          <p:cNvSpPr txBox="1"/>
          <p:nvPr/>
        </p:nvSpPr>
        <p:spPr>
          <a:xfrm>
            <a:off x="11475" y="91041"/>
            <a:ext cx="91326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dirty="0">
                <a:solidFill>
                  <a:schemeClr val="dk2"/>
                </a:solidFill>
                <a:latin typeface="Nunito Sans Light"/>
                <a:ea typeface="Nunito Sans Light"/>
                <a:cs typeface="Nunito Sans Light"/>
                <a:sym typeface="Nunito Sans Light"/>
              </a:rPr>
              <a:t>Data security</a:t>
            </a:r>
            <a:endParaRPr sz="2400" b="0" i="0" u="none" strike="noStrike" cap="none" dirty="0">
              <a:solidFill>
                <a:schemeClr val="dk2"/>
              </a:solidFill>
              <a:latin typeface="Nunito Sans Light"/>
              <a:ea typeface="Nunito Sans Light"/>
              <a:cs typeface="Nunito Sans Light"/>
              <a:sym typeface="Nunito Sans Light"/>
            </a:endParaRPr>
          </a:p>
        </p:txBody>
      </p:sp>
    </p:spTree>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1" name="Google Shape;181;p24"/>
          <p:cNvPicPr preferRelativeResize="0"/>
          <p:nvPr/>
        </p:nvPicPr>
        <p:blipFill>
          <a:blip r:embed="rId4">
            <a:alphaModFix/>
          </a:blip>
          <a:stretch>
            <a:fillRect/>
          </a:stretch>
        </p:blipFill>
        <p:spPr>
          <a:xfrm>
            <a:off x="961365" y="72062"/>
            <a:ext cx="544675" cy="496675"/>
          </a:xfrm>
          <a:prstGeom prst="rect">
            <a:avLst/>
          </a:prstGeom>
          <a:noFill/>
          <a:ln>
            <a:noFill/>
          </a:ln>
        </p:spPr>
      </p:pic>
      <p:sp>
        <p:nvSpPr>
          <p:cNvPr id="183" name="Google Shape;183;p24"/>
          <p:cNvSpPr txBox="1"/>
          <p:nvPr/>
        </p:nvSpPr>
        <p:spPr>
          <a:xfrm>
            <a:off x="133600" y="1574700"/>
            <a:ext cx="7932300" cy="2706095"/>
          </a:xfrm>
          <a:prstGeom prst="rect">
            <a:avLst/>
          </a:prstGeom>
          <a:noFill/>
          <a:ln>
            <a:noFill/>
          </a:ln>
        </p:spPr>
        <p:txBody>
          <a:bodyPr spcFirstLastPara="1" wrap="square" lIns="91425" tIns="91425" rIns="91425" bIns="91425" anchor="t" anchorCtr="0">
            <a:spAutoFit/>
          </a:bodyPr>
          <a:lstStyle/>
          <a:p>
            <a:pPr marL="457200" lvl="0" indent="-298450" algn="l" rtl="0">
              <a:lnSpc>
                <a:spcPct val="115000"/>
              </a:lnSpc>
              <a:spcBef>
                <a:spcPts val="1200"/>
              </a:spcBef>
              <a:spcAft>
                <a:spcPts val="0"/>
              </a:spcAft>
              <a:buClr>
                <a:schemeClr val="dk1"/>
              </a:buClr>
              <a:buSzPts val="1100"/>
              <a:buChar char="●"/>
            </a:pPr>
            <a:r>
              <a:rPr lang="en" sz="900" dirty="0">
                <a:solidFill>
                  <a:schemeClr val="dk1"/>
                </a:solidFill>
                <a:latin typeface="Nunito Sans Light"/>
              </a:rPr>
              <a:t>Improve your students' concentration, communication, listening, resilience, confidence and self-regulation skills</a:t>
            </a:r>
            <a:endParaRPr sz="900" dirty="0">
              <a:solidFill>
                <a:schemeClr val="dk1"/>
              </a:solidFill>
              <a:latin typeface="Nunito Sans Light"/>
            </a:endParaRPr>
          </a:p>
          <a:p>
            <a:pPr marL="457200" lvl="0" indent="-298450" algn="l" rtl="0">
              <a:lnSpc>
                <a:spcPct val="115000"/>
              </a:lnSpc>
              <a:spcBef>
                <a:spcPts val="0"/>
              </a:spcBef>
              <a:spcAft>
                <a:spcPts val="0"/>
              </a:spcAft>
              <a:buClr>
                <a:schemeClr val="dk1"/>
              </a:buClr>
              <a:buSzPts val="1100"/>
              <a:buChar char="●"/>
            </a:pPr>
            <a:r>
              <a:rPr lang="en" sz="900" dirty="0">
                <a:solidFill>
                  <a:schemeClr val="dk1"/>
                </a:solidFill>
                <a:latin typeface="Nunito Sans Light"/>
              </a:rPr>
              <a:t>Improve your students balance, spatial awareness &amp; motor skills</a:t>
            </a:r>
            <a:endParaRPr sz="900" dirty="0">
              <a:solidFill>
                <a:schemeClr val="dk1"/>
              </a:solidFill>
              <a:latin typeface="Nunito Sans Light"/>
            </a:endParaRPr>
          </a:p>
          <a:p>
            <a:pPr marL="457200" lvl="0" indent="-298450" algn="l" rtl="0">
              <a:lnSpc>
                <a:spcPct val="115000"/>
              </a:lnSpc>
              <a:spcBef>
                <a:spcPts val="0"/>
              </a:spcBef>
              <a:spcAft>
                <a:spcPts val="0"/>
              </a:spcAft>
              <a:buClr>
                <a:schemeClr val="dk1"/>
              </a:buClr>
              <a:buSzPts val="1100"/>
              <a:buChar char="●"/>
            </a:pPr>
            <a:r>
              <a:rPr lang="en" sz="900" dirty="0">
                <a:solidFill>
                  <a:schemeClr val="dk1"/>
                </a:solidFill>
                <a:latin typeface="Nunito Sans Light"/>
              </a:rPr>
              <a:t>Aligns with PD/HPE curriculum</a:t>
            </a:r>
            <a:endParaRPr sz="900" dirty="0">
              <a:solidFill>
                <a:schemeClr val="dk1"/>
              </a:solidFill>
              <a:latin typeface="Nunito Sans Light"/>
            </a:endParaRPr>
          </a:p>
          <a:p>
            <a:pPr marL="457200" lvl="0" indent="-298450" algn="l" rtl="0">
              <a:lnSpc>
                <a:spcPct val="115000"/>
              </a:lnSpc>
              <a:spcBef>
                <a:spcPts val="0"/>
              </a:spcBef>
              <a:spcAft>
                <a:spcPts val="0"/>
              </a:spcAft>
              <a:buClr>
                <a:schemeClr val="dk1"/>
              </a:buClr>
              <a:buSzPts val="1100"/>
              <a:buChar char="●"/>
            </a:pPr>
            <a:r>
              <a:rPr lang="en" sz="900" dirty="0">
                <a:solidFill>
                  <a:schemeClr val="dk1"/>
                </a:solidFill>
                <a:latin typeface="Nunito Sans Light"/>
              </a:rPr>
              <a:t>Family members are welcome to join in</a:t>
            </a:r>
            <a:endParaRPr sz="900" dirty="0">
              <a:solidFill>
                <a:schemeClr val="dk1"/>
              </a:solidFill>
              <a:latin typeface="Nunito Sans Light"/>
            </a:endParaRPr>
          </a:p>
          <a:p>
            <a:pPr marL="158750">
              <a:lnSpc>
                <a:spcPct val="115000"/>
              </a:lnSpc>
              <a:spcBef>
                <a:spcPts val="1200"/>
              </a:spcBef>
              <a:buClr>
                <a:schemeClr val="dk1"/>
              </a:buClr>
              <a:buSzPts val="1100"/>
            </a:pPr>
            <a:r>
              <a:rPr lang="en" sz="900" b="1" dirty="0">
                <a:solidFill>
                  <a:schemeClr val="dk1"/>
                </a:solidFill>
                <a:latin typeface="Nunito Sans Light"/>
              </a:rPr>
              <a:t>Programs include:</a:t>
            </a:r>
            <a:endParaRPr sz="900" b="1" dirty="0">
              <a:solidFill>
                <a:schemeClr val="dk1"/>
              </a:solidFill>
              <a:latin typeface="Nunito Sans Light"/>
            </a:endParaRPr>
          </a:p>
          <a:p>
            <a:pPr marL="457200" indent="-298450">
              <a:lnSpc>
                <a:spcPct val="115000"/>
              </a:lnSpc>
              <a:spcBef>
                <a:spcPts val="1200"/>
              </a:spcBef>
              <a:buClr>
                <a:schemeClr val="dk1"/>
              </a:buClr>
              <a:buSzPts val="1100"/>
              <a:buFont typeface="Arial"/>
              <a:buChar char="●"/>
            </a:pPr>
            <a:r>
              <a:rPr lang="en" sz="900" dirty="0">
                <a:solidFill>
                  <a:schemeClr val="dk1"/>
                </a:solidFill>
                <a:latin typeface="Nunito Sans Light"/>
              </a:rPr>
              <a:t>Healthy Skills For Life</a:t>
            </a:r>
            <a:endParaRPr sz="900" dirty="0">
              <a:solidFill>
                <a:schemeClr val="dk1"/>
              </a:solidFill>
              <a:latin typeface="Nunito Sans Light"/>
            </a:endParaRPr>
          </a:p>
          <a:p>
            <a:pPr marL="457200" indent="-298450">
              <a:lnSpc>
                <a:spcPct val="115000"/>
              </a:lnSpc>
              <a:spcBef>
                <a:spcPts val="0"/>
              </a:spcBef>
              <a:buClr>
                <a:schemeClr val="dk1"/>
              </a:buClr>
              <a:buSzPts val="1100"/>
              <a:buFont typeface="Arial"/>
              <a:buChar char="●"/>
            </a:pPr>
            <a:r>
              <a:rPr lang="en" sz="900" dirty="0">
                <a:solidFill>
                  <a:schemeClr val="dk1"/>
                </a:solidFill>
                <a:latin typeface="Nunito Sans Light"/>
              </a:rPr>
              <a:t>Building Resilience and Managing Anxiety During Times of Change</a:t>
            </a:r>
            <a:endParaRPr sz="900" dirty="0">
              <a:solidFill>
                <a:schemeClr val="dk1"/>
              </a:solidFill>
              <a:latin typeface="Nunito Sans Light"/>
            </a:endParaRPr>
          </a:p>
          <a:p>
            <a:pPr marL="457200" indent="-298450">
              <a:lnSpc>
                <a:spcPct val="115000"/>
              </a:lnSpc>
              <a:spcBef>
                <a:spcPts val="0"/>
              </a:spcBef>
              <a:buClr>
                <a:schemeClr val="dk1"/>
              </a:buClr>
              <a:buSzPts val="1100"/>
              <a:buFont typeface="Arial"/>
              <a:buChar char="●"/>
            </a:pPr>
            <a:r>
              <a:rPr lang="en" sz="900" dirty="0">
                <a:solidFill>
                  <a:schemeClr val="dk1"/>
                </a:solidFill>
                <a:latin typeface="Nunito Sans Light"/>
              </a:rPr>
              <a:t>Yoga To Go Kids</a:t>
            </a:r>
            <a:endParaRPr sz="900" dirty="0">
              <a:solidFill>
                <a:schemeClr val="dk1"/>
              </a:solidFill>
              <a:latin typeface="Nunito Sans Light"/>
            </a:endParaRPr>
          </a:p>
          <a:p>
            <a:pPr marL="457200" indent="-298450">
              <a:lnSpc>
                <a:spcPct val="115000"/>
              </a:lnSpc>
              <a:spcBef>
                <a:spcPts val="0"/>
              </a:spcBef>
              <a:buClr>
                <a:schemeClr val="dk1"/>
              </a:buClr>
              <a:buSzPts val="1100"/>
              <a:buFont typeface="Arial"/>
              <a:buChar char="●"/>
            </a:pPr>
            <a:r>
              <a:rPr lang="en" sz="900" dirty="0">
                <a:solidFill>
                  <a:schemeClr val="dk1"/>
                </a:solidFill>
                <a:latin typeface="Nunito Sans Light"/>
              </a:rPr>
              <a:t>Mindfulness In Action</a:t>
            </a:r>
            <a:endParaRPr sz="900" dirty="0">
              <a:solidFill>
                <a:schemeClr val="dk1"/>
              </a:solidFill>
              <a:latin typeface="Nunito Sans Light"/>
            </a:endParaRPr>
          </a:p>
          <a:p>
            <a:pPr marL="158750">
              <a:lnSpc>
                <a:spcPct val="115000"/>
              </a:lnSpc>
              <a:spcBef>
                <a:spcPts val="1200"/>
              </a:spcBef>
              <a:buClr>
                <a:schemeClr val="dk1"/>
              </a:buClr>
              <a:buSzPts val="1100"/>
            </a:pPr>
            <a:r>
              <a:rPr lang="en" sz="900" b="1" dirty="0">
                <a:solidFill>
                  <a:schemeClr val="dk1"/>
                </a:solidFill>
                <a:latin typeface="Nunito Sans Light"/>
              </a:rPr>
              <a:t>Choose the duration that best supports your goals:</a:t>
            </a:r>
            <a:endParaRPr sz="900" b="1" dirty="0">
              <a:solidFill>
                <a:schemeClr val="dk1"/>
              </a:solidFill>
              <a:latin typeface="Nunito Sans Light"/>
            </a:endParaRPr>
          </a:p>
          <a:p>
            <a:pPr marL="457200" indent="-298450">
              <a:lnSpc>
                <a:spcPct val="115000"/>
              </a:lnSpc>
              <a:spcBef>
                <a:spcPts val="1200"/>
              </a:spcBef>
              <a:buClr>
                <a:schemeClr val="dk1"/>
              </a:buClr>
              <a:buSzPts val="1100"/>
              <a:buFont typeface="Arial"/>
              <a:buChar char="●"/>
            </a:pPr>
            <a:r>
              <a:rPr lang="en" sz="900" dirty="0">
                <a:solidFill>
                  <a:schemeClr val="dk1"/>
                </a:solidFill>
                <a:latin typeface="Nunito Sans Light"/>
              </a:rPr>
              <a:t>Wellbeing Day/week | Wellbeing Week | 4 Week Transition Program | 6-8 Week full-term program</a:t>
            </a:r>
            <a:endParaRPr sz="900" dirty="0">
              <a:solidFill>
                <a:schemeClr val="dk1"/>
              </a:solidFill>
              <a:latin typeface="Nunito Sans Light"/>
            </a:endParaRPr>
          </a:p>
        </p:txBody>
      </p:sp>
      <p:pic>
        <p:nvPicPr>
          <p:cNvPr id="184" name="Google Shape;184;p24"/>
          <p:cNvPicPr preferRelativeResize="0"/>
          <p:nvPr/>
        </p:nvPicPr>
        <p:blipFill>
          <a:blip r:embed="rId5">
            <a:alphaModFix/>
          </a:blip>
          <a:stretch>
            <a:fillRect/>
          </a:stretch>
        </p:blipFill>
        <p:spPr>
          <a:xfrm>
            <a:off x="5683472" y="928200"/>
            <a:ext cx="3393727" cy="2810513"/>
          </a:xfrm>
          <a:prstGeom prst="rect">
            <a:avLst/>
          </a:prstGeom>
          <a:noFill/>
          <a:ln>
            <a:noFill/>
          </a:ln>
        </p:spPr>
      </p:pic>
      <p:sp>
        <p:nvSpPr>
          <p:cNvPr id="185" name="Google Shape;185;p24"/>
          <p:cNvSpPr txBox="1"/>
          <p:nvPr/>
        </p:nvSpPr>
        <p:spPr>
          <a:xfrm>
            <a:off x="184850" y="928200"/>
            <a:ext cx="57102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dirty="0">
                <a:solidFill>
                  <a:schemeClr val="dk1"/>
                </a:solidFill>
                <a:latin typeface="Nunito Sans Light"/>
              </a:rPr>
              <a:t>These programs have been specifically developed for students in each year level from primary through to secondary school. Learning can be personalised to meet the needs of individual learners and class groups.</a:t>
            </a:r>
            <a:endParaRPr sz="900" dirty="0">
              <a:solidFill>
                <a:schemeClr val="dk1"/>
              </a:solidFill>
              <a:latin typeface="Nunito Sans Light"/>
            </a:endParaRPr>
          </a:p>
        </p:txBody>
      </p:sp>
      <p:sp>
        <p:nvSpPr>
          <p:cNvPr id="186" name="Google Shape;186;p24">
            <a:hlinkClick r:id="rId6"/>
          </p:cNvPr>
          <p:cNvSpPr/>
          <p:nvPr/>
        </p:nvSpPr>
        <p:spPr>
          <a:xfrm>
            <a:off x="6093938" y="3835775"/>
            <a:ext cx="2572800" cy="5772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a:solidFill>
                  <a:schemeClr val="lt1"/>
                </a:solidFill>
                <a:latin typeface="Nunito"/>
                <a:ea typeface="Nunito"/>
                <a:cs typeface="Nunito"/>
                <a:sym typeface="Nunito"/>
              </a:rPr>
              <a:t>Visit the Student Program Site</a:t>
            </a:r>
            <a:endParaRPr sz="1700">
              <a:solidFill>
                <a:schemeClr val="lt1"/>
              </a:solidFill>
              <a:latin typeface="Nunito"/>
              <a:ea typeface="Nunito"/>
              <a:cs typeface="Nunito"/>
              <a:sym typeface="Nunito"/>
            </a:endParaRPr>
          </a:p>
        </p:txBody>
      </p:sp>
      <p:pic>
        <p:nvPicPr>
          <p:cNvPr id="187" name="Google Shape;187;p24"/>
          <p:cNvPicPr preferRelativeResize="0"/>
          <p:nvPr/>
        </p:nvPicPr>
        <p:blipFill>
          <a:blip r:embed="rId7">
            <a:alphaModFix/>
          </a:blip>
          <a:stretch>
            <a:fillRect/>
          </a:stretch>
        </p:blipFill>
        <p:spPr>
          <a:xfrm>
            <a:off x="204259" y="72050"/>
            <a:ext cx="627041" cy="446374"/>
          </a:xfrm>
          <a:prstGeom prst="rect">
            <a:avLst/>
          </a:prstGeom>
          <a:noFill/>
          <a:ln>
            <a:noFill/>
          </a:ln>
        </p:spPr>
      </p:pic>
      <p:pic>
        <p:nvPicPr>
          <p:cNvPr id="2" name="Picture 1">
            <a:extLst>
              <a:ext uri="{FF2B5EF4-FFF2-40B4-BE49-F238E27FC236}">
                <a16:creationId xmlns:a16="http://schemas.microsoft.com/office/drawing/2014/main" id="{0947EBAB-C908-7814-CE92-FDB1A60D53F1}"/>
              </a:ext>
            </a:extLst>
          </p:cNvPr>
          <p:cNvPicPr>
            <a:picLocks noChangeAspect="1"/>
          </p:cNvPicPr>
          <p:nvPr/>
        </p:nvPicPr>
        <p:blipFill>
          <a:blip r:embed="rId8"/>
          <a:stretch>
            <a:fillRect/>
          </a:stretch>
        </p:blipFill>
        <p:spPr>
          <a:xfrm>
            <a:off x="0" y="4660146"/>
            <a:ext cx="9144000" cy="476410"/>
          </a:xfrm>
          <a:prstGeom prst="rect">
            <a:avLst/>
          </a:prstGeom>
        </p:spPr>
      </p:pic>
      <p:pic>
        <p:nvPicPr>
          <p:cNvPr id="3" name="Google Shape;166;p18">
            <a:extLst>
              <a:ext uri="{FF2B5EF4-FFF2-40B4-BE49-F238E27FC236}">
                <a16:creationId xmlns:a16="http://schemas.microsoft.com/office/drawing/2014/main" id="{D59D2286-253C-7122-0EC0-A92D9DCAD8B2}"/>
              </a:ext>
            </a:extLst>
          </p:cNvPr>
          <p:cNvPicPr preferRelativeResize="0"/>
          <p:nvPr/>
        </p:nvPicPr>
        <p:blipFill rotWithShape="1">
          <a:blip r:embed="rId9">
            <a:alphaModFix/>
          </a:blip>
          <a:srcRect/>
          <a:stretch/>
        </p:blipFill>
        <p:spPr>
          <a:xfrm>
            <a:off x="152400" y="685800"/>
            <a:ext cx="8839206" cy="21580"/>
          </a:xfrm>
          <a:prstGeom prst="rect">
            <a:avLst/>
          </a:prstGeom>
          <a:noFill/>
          <a:ln>
            <a:noFill/>
          </a:ln>
        </p:spPr>
      </p:pic>
      <p:sp>
        <p:nvSpPr>
          <p:cNvPr id="4" name="Google Shape;163;p18">
            <a:extLst>
              <a:ext uri="{FF2B5EF4-FFF2-40B4-BE49-F238E27FC236}">
                <a16:creationId xmlns:a16="http://schemas.microsoft.com/office/drawing/2014/main" id="{39B50DD6-4A14-85EB-A4C0-D63A6B329D04}"/>
              </a:ext>
            </a:extLst>
          </p:cNvPr>
          <p:cNvSpPr txBox="1"/>
          <p:nvPr/>
        </p:nvSpPr>
        <p:spPr>
          <a:xfrm>
            <a:off x="11475" y="91041"/>
            <a:ext cx="91326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AU" sz="2400" b="0" i="0" u="none" strike="noStrike" cap="none" dirty="0">
                <a:solidFill>
                  <a:schemeClr val="dk2"/>
                </a:solidFill>
                <a:latin typeface="Nunito Sans Light"/>
                <a:ea typeface="Nunito Sans Light"/>
                <a:cs typeface="Nunito Sans Light"/>
                <a:sym typeface="Nunito Sans Light"/>
              </a:rPr>
              <a:t>I</a:t>
            </a:r>
            <a:r>
              <a:rPr lang="en" sz="2400" b="0" i="0" u="none" strike="noStrike" cap="none" dirty="0">
                <a:solidFill>
                  <a:schemeClr val="dk2"/>
                </a:solidFill>
                <a:latin typeface="Nunito Sans Light"/>
                <a:ea typeface="Nunito Sans Light"/>
                <a:cs typeface="Nunito Sans Light"/>
                <a:sym typeface="Nunito Sans Light"/>
              </a:rPr>
              <a:t>n-school Programs</a:t>
            </a:r>
            <a:endParaRPr sz="2400" b="0" i="0" u="none" strike="noStrike" cap="none" dirty="0">
              <a:solidFill>
                <a:schemeClr val="dk2"/>
              </a:solidFill>
              <a:latin typeface="Nunito Sans Light"/>
              <a:ea typeface="Nunito Sans Light"/>
              <a:cs typeface="Nunito Sans Light"/>
              <a:sym typeface="Nunito Sans Light"/>
            </a:endParaRPr>
          </a:p>
        </p:txBody>
      </p:sp>
    </p:spTree>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p:nvPr/>
        </p:nvSpPr>
        <p:spPr>
          <a:xfrm>
            <a:off x="288625" y="1420950"/>
            <a:ext cx="4887600" cy="2831514"/>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Clr>
                <a:srgbClr val="434343"/>
              </a:buClr>
              <a:buSzPts val="1100"/>
              <a:buChar char="●"/>
            </a:pPr>
            <a:r>
              <a:rPr lang="en" sz="1000" dirty="0">
                <a:solidFill>
                  <a:schemeClr val="dk1"/>
                </a:solidFill>
                <a:latin typeface="Nunito Sans Light"/>
              </a:rPr>
              <a:t>The Life Skills GO Emotion Check-in Sentral integration allows the roll call and check-in to be conducted simultaneously. </a:t>
            </a:r>
            <a:endParaRPr sz="1000" dirty="0">
              <a:solidFill>
                <a:schemeClr val="dk1"/>
              </a:solidFill>
              <a:latin typeface="Nunito Sans Light"/>
            </a:endParaRPr>
          </a:p>
          <a:p>
            <a:pPr marL="457200" lvl="0" indent="0" algn="l" rtl="0">
              <a:spcBef>
                <a:spcPts val="0"/>
              </a:spcBef>
              <a:spcAft>
                <a:spcPts val="0"/>
              </a:spcAft>
              <a:buNone/>
            </a:pPr>
            <a:endParaRPr sz="1000" dirty="0">
              <a:solidFill>
                <a:schemeClr val="dk1"/>
              </a:solidFill>
              <a:latin typeface="Nunito Sans Light"/>
            </a:endParaRPr>
          </a:p>
          <a:p>
            <a:pPr marL="457200" lvl="0" indent="-298450" algn="l" rtl="0">
              <a:spcBef>
                <a:spcPts val="0"/>
              </a:spcBef>
              <a:spcAft>
                <a:spcPts val="0"/>
              </a:spcAft>
              <a:buClr>
                <a:srgbClr val="434343"/>
              </a:buClr>
              <a:buSzPts val="1100"/>
              <a:buChar char="●"/>
            </a:pPr>
            <a:r>
              <a:rPr lang="en" sz="1000" dirty="0">
                <a:solidFill>
                  <a:schemeClr val="dk1"/>
                </a:solidFill>
                <a:latin typeface="Nunito Sans Light"/>
              </a:rPr>
              <a:t>Reporting dashboards sit within Sentral to provide a full holistic learner profile for each student including emotional state with context and readiness to learn.  </a:t>
            </a:r>
            <a:endParaRPr sz="1000" dirty="0">
              <a:solidFill>
                <a:schemeClr val="dk1"/>
              </a:solidFill>
              <a:latin typeface="Nunito Sans Light"/>
            </a:endParaRPr>
          </a:p>
          <a:p>
            <a:pPr marL="457200" lvl="0" indent="0" algn="l" rtl="0">
              <a:spcBef>
                <a:spcPts val="0"/>
              </a:spcBef>
              <a:spcAft>
                <a:spcPts val="0"/>
              </a:spcAft>
              <a:buNone/>
            </a:pPr>
            <a:endParaRPr sz="1000" dirty="0">
              <a:solidFill>
                <a:schemeClr val="dk1"/>
              </a:solidFill>
              <a:latin typeface="Nunito Sans Light"/>
            </a:endParaRPr>
          </a:p>
          <a:p>
            <a:pPr marL="457200" lvl="0" indent="-298450" algn="l" rtl="0">
              <a:spcBef>
                <a:spcPts val="0"/>
              </a:spcBef>
              <a:spcAft>
                <a:spcPts val="0"/>
              </a:spcAft>
              <a:buClr>
                <a:srgbClr val="434343"/>
              </a:buClr>
              <a:buSzPts val="1100"/>
              <a:buChar char="●"/>
            </a:pPr>
            <a:r>
              <a:rPr lang="en" sz="1000" dirty="0">
                <a:solidFill>
                  <a:schemeClr val="dk1"/>
                </a:solidFill>
                <a:latin typeface="Nunito Sans Light"/>
              </a:rPr>
              <a:t>Real-time data can be viewed by individual student, class, stage or at a whole school level.</a:t>
            </a:r>
            <a:endParaRPr sz="1000" dirty="0">
              <a:solidFill>
                <a:schemeClr val="dk1"/>
              </a:solidFill>
              <a:latin typeface="Nunito Sans Light"/>
            </a:endParaRPr>
          </a:p>
          <a:p>
            <a:pPr marL="457200" lvl="0" indent="0" algn="l" rtl="0">
              <a:spcBef>
                <a:spcPts val="0"/>
              </a:spcBef>
              <a:spcAft>
                <a:spcPts val="0"/>
              </a:spcAft>
              <a:buNone/>
            </a:pPr>
            <a:endParaRPr sz="1000" dirty="0">
              <a:solidFill>
                <a:schemeClr val="dk1"/>
              </a:solidFill>
              <a:latin typeface="Nunito Sans Light"/>
            </a:endParaRPr>
          </a:p>
          <a:p>
            <a:pPr marL="457200" lvl="0" indent="-298450" algn="l" rtl="0">
              <a:spcBef>
                <a:spcPts val="0"/>
              </a:spcBef>
              <a:spcAft>
                <a:spcPts val="0"/>
              </a:spcAft>
              <a:buClr>
                <a:srgbClr val="434343"/>
              </a:buClr>
              <a:buSzPts val="1100"/>
              <a:buChar char="●"/>
            </a:pPr>
            <a:r>
              <a:rPr lang="en" sz="1000" dirty="0">
                <a:solidFill>
                  <a:schemeClr val="dk1"/>
                </a:solidFill>
                <a:latin typeface="Nunito Sans Light"/>
              </a:rPr>
              <a:t>Permissions are granted to individual staff via assigned roles to provide appropriate access to reports and data. </a:t>
            </a:r>
            <a:endParaRPr sz="1000" dirty="0">
              <a:solidFill>
                <a:schemeClr val="dk1"/>
              </a:solidFill>
              <a:latin typeface="Nunito Sans Light"/>
            </a:endParaRPr>
          </a:p>
          <a:p>
            <a:pPr marL="457200" lvl="0" indent="0" algn="l" rtl="0">
              <a:spcBef>
                <a:spcPts val="0"/>
              </a:spcBef>
              <a:spcAft>
                <a:spcPts val="0"/>
              </a:spcAft>
              <a:buNone/>
            </a:pPr>
            <a:endParaRPr sz="1000" dirty="0">
              <a:solidFill>
                <a:schemeClr val="dk1"/>
              </a:solidFill>
              <a:latin typeface="Nunito Sans Light"/>
            </a:endParaRPr>
          </a:p>
          <a:p>
            <a:pPr marL="457200" lvl="0" indent="-298450" algn="l" rtl="0">
              <a:spcBef>
                <a:spcPts val="0"/>
              </a:spcBef>
              <a:spcAft>
                <a:spcPts val="0"/>
              </a:spcAft>
              <a:buClr>
                <a:srgbClr val="434343"/>
              </a:buClr>
              <a:buSzPts val="1100"/>
              <a:buChar char="●"/>
            </a:pPr>
            <a:r>
              <a:rPr lang="en" sz="1000" dirty="0">
                <a:solidFill>
                  <a:schemeClr val="dk1"/>
                </a:solidFill>
                <a:latin typeface="Nunito Sans Light"/>
              </a:rPr>
              <a:t>By combining roll call, the Emotion Check-in and data into one learner profile, teachers are able to significantly reduce their workloads.</a:t>
            </a:r>
            <a:endParaRPr sz="1000" dirty="0">
              <a:solidFill>
                <a:schemeClr val="dk1"/>
              </a:solidFill>
              <a:latin typeface="Nunito Sans Light"/>
            </a:endParaRPr>
          </a:p>
          <a:p>
            <a:pPr marL="0" lvl="0" indent="0" algn="l" rtl="0">
              <a:spcBef>
                <a:spcPts val="0"/>
              </a:spcBef>
              <a:spcAft>
                <a:spcPts val="0"/>
              </a:spcAft>
              <a:buNone/>
            </a:pPr>
            <a:endParaRPr sz="1100" dirty="0">
              <a:solidFill>
                <a:srgbClr val="434343"/>
              </a:solidFill>
              <a:highlight>
                <a:srgbClr val="FFFFFF"/>
              </a:highlight>
            </a:endParaRPr>
          </a:p>
          <a:p>
            <a:pPr marL="0" lvl="0" indent="0" algn="l" rtl="0">
              <a:spcBef>
                <a:spcPts val="0"/>
              </a:spcBef>
              <a:spcAft>
                <a:spcPts val="0"/>
              </a:spcAft>
              <a:buNone/>
            </a:pPr>
            <a:endParaRPr sz="1100" dirty="0">
              <a:solidFill>
                <a:srgbClr val="434343"/>
              </a:solidFill>
              <a:highlight>
                <a:srgbClr val="FFFFFF"/>
              </a:highlight>
            </a:endParaRPr>
          </a:p>
        </p:txBody>
      </p:sp>
      <p:sp>
        <p:nvSpPr>
          <p:cNvPr id="68" name="Google Shape;68;p14"/>
          <p:cNvSpPr txBox="1"/>
          <p:nvPr/>
        </p:nvSpPr>
        <p:spPr>
          <a:xfrm>
            <a:off x="925588" y="145225"/>
            <a:ext cx="6909000" cy="5772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None/>
            </a:pPr>
            <a:r>
              <a:rPr lang="en" sz="2500" b="1">
                <a:solidFill>
                  <a:srgbClr val="666766"/>
                </a:solidFill>
                <a:latin typeface="Nunito Sans"/>
                <a:ea typeface="Nunito Sans"/>
                <a:cs typeface="Nunito Sans"/>
                <a:sym typeface="Nunito Sans"/>
              </a:rPr>
              <a:t>Sentral GO Integration</a:t>
            </a:r>
            <a:endParaRPr sz="2200" b="1">
              <a:solidFill>
                <a:srgbClr val="666766"/>
              </a:solidFill>
              <a:latin typeface="Nunito Sans"/>
              <a:ea typeface="Nunito Sans"/>
              <a:cs typeface="Nunito Sans"/>
              <a:sym typeface="Nunito Sans"/>
            </a:endParaRPr>
          </a:p>
        </p:txBody>
      </p:sp>
      <p:cxnSp>
        <p:nvCxnSpPr>
          <p:cNvPr id="69" name="Google Shape;69;p14"/>
          <p:cNvCxnSpPr/>
          <p:nvPr/>
        </p:nvCxnSpPr>
        <p:spPr>
          <a:xfrm>
            <a:off x="190563" y="766100"/>
            <a:ext cx="8650200" cy="6600"/>
          </a:xfrm>
          <a:prstGeom prst="straightConnector1">
            <a:avLst/>
          </a:prstGeom>
          <a:noFill/>
          <a:ln w="38100" cap="flat" cmpd="sng">
            <a:solidFill>
              <a:srgbClr val="13B5EA"/>
            </a:solidFill>
            <a:prstDash val="solid"/>
            <a:round/>
            <a:headEnd type="none" w="med" len="med"/>
            <a:tailEnd type="none" w="med" len="med"/>
          </a:ln>
        </p:spPr>
      </p:cxnSp>
      <p:pic>
        <p:nvPicPr>
          <p:cNvPr id="70" name="Google Shape;70;p14"/>
          <p:cNvPicPr preferRelativeResize="0"/>
          <p:nvPr/>
        </p:nvPicPr>
        <p:blipFill>
          <a:blip r:embed="rId4">
            <a:alphaModFix/>
          </a:blip>
          <a:stretch>
            <a:fillRect/>
          </a:stretch>
        </p:blipFill>
        <p:spPr>
          <a:xfrm>
            <a:off x="184840" y="72062"/>
            <a:ext cx="544675" cy="496675"/>
          </a:xfrm>
          <a:prstGeom prst="rect">
            <a:avLst/>
          </a:prstGeom>
          <a:noFill/>
          <a:ln>
            <a:noFill/>
          </a:ln>
        </p:spPr>
      </p:pic>
      <p:sp>
        <p:nvSpPr>
          <p:cNvPr id="72" name="Google Shape;72;p14"/>
          <p:cNvSpPr txBox="1"/>
          <p:nvPr/>
        </p:nvSpPr>
        <p:spPr>
          <a:xfrm>
            <a:off x="288625" y="9700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dirty="0">
                <a:solidFill>
                  <a:srgbClr val="13B5EA"/>
                </a:solidFill>
                <a:highlight>
                  <a:schemeClr val="lt1"/>
                </a:highlight>
              </a:rPr>
              <a:t>Executive Summary</a:t>
            </a:r>
            <a:endParaRPr b="1" dirty="0">
              <a:solidFill>
                <a:srgbClr val="13B5EA"/>
              </a:solidFill>
              <a:highlight>
                <a:schemeClr val="lt1"/>
              </a:highlight>
            </a:endParaRPr>
          </a:p>
        </p:txBody>
      </p:sp>
      <p:pic>
        <p:nvPicPr>
          <p:cNvPr id="73" name="Google Shape;73;p14"/>
          <p:cNvPicPr preferRelativeResize="0"/>
          <p:nvPr/>
        </p:nvPicPr>
        <p:blipFill>
          <a:blip r:embed="rId5">
            <a:alphaModFix/>
          </a:blip>
          <a:stretch>
            <a:fillRect/>
          </a:stretch>
        </p:blipFill>
        <p:spPr>
          <a:xfrm>
            <a:off x="5979925" y="1476174"/>
            <a:ext cx="2638700" cy="2515100"/>
          </a:xfrm>
          <a:prstGeom prst="rect">
            <a:avLst/>
          </a:prstGeom>
          <a:noFill/>
          <a:ln>
            <a:noFill/>
          </a:ln>
          <a:effectLst>
            <a:outerShdw blurRad="57150" dist="19050" dir="5400000" algn="bl" rotWithShape="0">
              <a:srgbClr val="000000">
                <a:alpha val="50000"/>
              </a:srgbClr>
            </a:outerShdw>
          </a:effectLst>
        </p:spPr>
      </p:pic>
      <p:pic>
        <p:nvPicPr>
          <p:cNvPr id="2" name="Picture 1">
            <a:extLst>
              <a:ext uri="{FF2B5EF4-FFF2-40B4-BE49-F238E27FC236}">
                <a16:creationId xmlns:a16="http://schemas.microsoft.com/office/drawing/2014/main" id="{A0F41CCF-F089-40FE-B1DF-757098F67F50}"/>
              </a:ext>
            </a:extLst>
          </p:cNvPr>
          <p:cNvPicPr>
            <a:picLocks noChangeAspect="1"/>
          </p:cNvPicPr>
          <p:nvPr/>
        </p:nvPicPr>
        <p:blipFill>
          <a:blip r:embed="rId6"/>
          <a:stretch>
            <a:fillRect/>
          </a:stretch>
        </p:blipFill>
        <p:spPr>
          <a:xfrm>
            <a:off x="0" y="4660146"/>
            <a:ext cx="9144000" cy="47641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4" name="Google Shape;194;p25"/>
          <p:cNvPicPr preferRelativeResize="0"/>
          <p:nvPr/>
        </p:nvPicPr>
        <p:blipFill>
          <a:blip r:embed="rId4">
            <a:alphaModFix/>
          </a:blip>
          <a:stretch>
            <a:fillRect/>
          </a:stretch>
        </p:blipFill>
        <p:spPr>
          <a:xfrm>
            <a:off x="-45175" y="4745025"/>
            <a:ext cx="9234350" cy="446375"/>
          </a:xfrm>
          <a:prstGeom prst="rect">
            <a:avLst/>
          </a:prstGeom>
          <a:noFill/>
          <a:ln>
            <a:noFill/>
          </a:ln>
        </p:spPr>
      </p:pic>
      <p:sp>
        <p:nvSpPr>
          <p:cNvPr id="195" name="Google Shape;195;p25"/>
          <p:cNvSpPr txBox="1"/>
          <p:nvPr/>
        </p:nvSpPr>
        <p:spPr>
          <a:xfrm>
            <a:off x="133600" y="1728600"/>
            <a:ext cx="5550000" cy="1455600"/>
          </a:xfrm>
          <a:prstGeom prst="rect">
            <a:avLst/>
          </a:prstGeom>
          <a:noFill/>
          <a:ln>
            <a:noFill/>
          </a:ln>
        </p:spPr>
        <p:txBody>
          <a:bodyPr spcFirstLastPara="1" wrap="square" lIns="91425" tIns="91425" rIns="91425" bIns="91425" anchor="t" anchorCtr="0">
            <a:spAutoFit/>
          </a:bodyPr>
          <a:lstStyle/>
          <a:p>
            <a:pPr marL="0" lvl="0" indent="0" algn="l" rtl="0">
              <a:lnSpc>
                <a:spcPct val="143181"/>
              </a:lnSpc>
              <a:spcBef>
                <a:spcPts val="1200"/>
              </a:spcBef>
              <a:spcAft>
                <a:spcPts val="0"/>
              </a:spcAft>
              <a:buNone/>
            </a:pPr>
            <a:r>
              <a:rPr lang="en" sz="1000" b="1">
                <a:solidFill>
                  <a:srgbClr val="434343"/>
                </a:solidFill>
                <a:highlight>
                  <a:srgbClr val="FFFFFF"/>
                </a:highlight>
              </a:rPr>
              <a:t>Programs include:</a:t>
            </a:r>
            <a:endParaRPr sz="1000" b="1">
              <a:solidFill>
                <a:srgbClr val="434343"/>
              </a:solidFill>
              <a:highlight>
                <a:srgbClr val="FFFFFF"/>
              </a:highlight>
            </a:endParaRPr>
          </a:p>
          <a:p>
            <a:pPr marL="457200" lvl="0" indent="-292100" algn="l" rtl="0">
              <a:lnSpc>
                <a:spcPct val="143181"/>
              </a:lnSpc>
              <a:spcBef>
                <a:spcPts val="1200"/>
              </a:spcBef>
              <a:spcAft>
                <a:spcPts val="0"/>
              </a:spcAft>
              <a:buClr>
                <a:srgbClr val="434343"/>
              </a:buClr>
              <a:buSzPts val="1000"/>
              <a:buChar char="●"/>
            </a:pPr>
            <a:r>
              <a:rPr lang="en" sz="1100" b="1">
                <a:solidFill>
                  <a:srgbClr val="F78E1E"/>
                </a:solidFill>
              </a:rPr>
              <a:t>Building Emotional Literacy and self-regulation in our young people.</a:t>
            </a:r>
            <a:endParaRPr sz="1000">
              <a:solidFill>
                <a:srgbClr val="434343"/>
              </a:solidFill>
              <a:highlight>
                <a:srgbClr val="FFFFFF"/>
              </a:highlight>
            </a:endParaRPr>
          </a:p>
          <a:p>
            <a:pPr marL="457200" lvl="0" indent="-292100" algn="l" rtl="0">
              <a:lnSpc>
                <a:spcPct val="143181"/>
              </a:lnSpc>
              <a:spcBef>
                <a:spcPts val="0"/>
              </a:spcBef>
              <a:spcAft>
                <a:spcPts val="0"/>
              </a:spcAft>
              <a:buClr>
                <a:srgbClr val="434343"/>
              </a:buClr>
              <a:buSzPts val="1000"/>
              <a:buChar char="●"/>
            </a:pPr>
            <a:r>
              <a:rPr lang="en" sz="1100" b="1">
                <a:solidFill>
                  <a:srgbClr val="F78E1E"/>
                </a:solidFill>
              </a:rPr>
              <a:t>Wellbeing: It’s Not Just a Policy</a:t>
            </a:r>
            <a:endParaRPr sz="1000">
              <a:solidFill>
                <a:srgbClr val="434343"/>
              </a:solidFill>
              <a:highlight>
                <a:srgbClr val="FFFFFF"/>
              </a:highlight>
            </a:endParaRPr>
          </a:p>
          <a:p>
            <a:pPr marL="457200" lvl="0" indent="-292100" algn="l" rtl="0">
              <a:lnSpc>
                <a:spcPct val="143181"/>
              </a:lnSpc>
              <a:spcBef>
                <a:spcPts val="0"/>
              </a:spcBef>
              <a:spcAft>
                <a:spcPts val="0"/>
              </a:spcAft>
              <a:buClr>
                <a:srgbClr val="434343"/>
              </a:buClr>
              <a:buSzPts val="1000"/>
              <a:buChar char="●"/>
            </a:pPr>
            <a:r>
              <a:rPr lang="en" sz="1100" b="1">
                <a:solidFill>
                  <a:srgbClr val="F78E1E"/>
                </a:solidFill>
              </a:rPr>
              <a:t>Building Healthy Communities</a:t>
            </a:r>
            <a:endParaRPr sz="1000">
              <a:solidFill>
                <a:srgbClr val="434343"/>
              </a:solidFill>
              <a:highlight>
                <a:srgbClr val="FFFFFF"/>
              </a:highlight>
            </a:endParaRPr>
          </a:p>
          <a:p>
            <a:pPr marL="457200" lvl="0" indent="-292100" algn="l" rtl="0">
              <a:lnSpc>
                <a:spcPct val="143181"/>
              </a:lnSpc>
              <a:spcBef>
                <a:spcPts val="0"/>
              </a:spcBef>
              <a:spcAft>
                <a:spcPts val="0"/>
              </a:spcAft>
              <a:buClr>
                <a:srgbClr val="434343"/>
              </a:buClr>
              <a:buSzPts val="1000"/>
              <a:buChar char="●"/>
            </a:pPr>
            <a:r>
              <a:rPr lang="en" sz="1100" b="1">
                <a:solidFill>
                  <a:srgbClr val="F78E1E"/>
                </a:solidFill>
              </a:rPr>
              <a:t>Rebuilding and Refocusing</a:t>
            </a:r>
            <a:endParaRPr sz="1000">
              <a:solidFill>
                <a:srgbClr val="434343"/>
              </a:solidFill>
              <a:highlight>
                <a:srgbClr val="FFFFFF"/>
              </a:highlight>
            </a:endParaRPr>
          </a:p>
        </p:txBody>
      </p:sp>
      <p:sp>
        <p:nvSpPr>
          <p:cNvPr id="196" name="Google Shape;196;p25"/>
          <p:cNvSpPr txBox="1"/>
          <p:nvPr/>
        </p:nvSpPr>
        <p:spPr>
          <a:xfrm>
            <a:off x="184850" y="928200"/>
            <a:ext cx="57102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rgbClr val="434343"/>
                </a:solidFill>
                <a:highlight>
                  <a:srgbClr val="FFFFFF"/>
                </a:highlight>
              </a:rPr>
              <a:t>Life Skills Group is offering expert professional development sessions for educators which are dedicated to providing practical and interactive training to improve your personal, staff and student wellbeing. These sessions will be delivered by our experienced team, who have lead educator and student wellbeing professional development in Australia and internationally for over a decade.</a:t>
            </a:r>
            <a:endParaRPr sz="1000" dirty="0">
              <a:solidFill>
                <a:srgbClr val="434343"/>
              </a:solidFill>
              <a:highlight>
                <a:srgbClr val="FFFFFF"/>
              </a:highlight>
            </a:endParaRPr>
          </a:p>
        </p:txBody>
      </p:sp>
      <p:sp>
        <p:nvSpPr>
          <p:cNvPr id="197" name="Google Shape;197;p25">
            <a:hlinkClick r:id="rId5"/>
          </p:cNvPr>
          <p:cNvSpPr/>
          <p:nvPr/>
        </p:nvSpPr>
        <p:spPr>
          <a:xfrm>
            <a:off x="6093938" y="3835775"/>
            <a:ext cx="2572800" cy="5772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lt1"/>
                </a:solidFill>
                <a:latin typeface="Nunito"/>
                <a:ea typeface="Nunito"/>
                <a:cs typeface="Nunito"/>
                <a:sym typeface="Nunito"/>
              </a:rPr>
              <a:t>Learn more about our Professional Development sessions</a:t>
            </a:r>
            <a:endParaRPr sz="1100" b="1">
              <a:solidFill>
                <a:schemeClr val="lt1"/>
              </a:solidFill>
              <a:latin typeface="Nunito"/>
              <a:ea typeface="Nunito"/>
              <a:cs typeface="Nunito"/>
              <a:sym typeface="Nunito"/>
            </a:endParaRPr>
          </a:p>
        </p:txBody>
      </p:sp>
      <p:pic>
        <p:nvPicPr>
          <p:cNvPr id="198" name="Google Shape;198;p25"/>
          <p:cNvPicPr preferRelativeResize="0"/>
          <p:nvPr/>
        </p:nvPicPr>
        <p:blipFill>
          <a:blip r:embed="rId6">
            <a:alphaModFix/>
          </a:blip>
          <a:stretch>
            <a:fillRect/>
          </a:stretch>
        </p:blipFill>
        <p:spPr>
          <a:xfrm>
            <a:off x="133600" y="75938"/>
            <a:ext cx="751048" cy="534674"/>
          </a:xfrm>
          <a:prstGeom prst="rect">
            <a:avLst/>
          </a:prstGeom>
          <a:noFill/>
          <a:ln>
            <a:noFill/>
          </a:ln>
        </p:spPr>
      </p:pic>
      <p:sp>
        <p:nvSpPr>
          <p:cNvPr id="199" name="Google Shape;199;p25"/>
          <p:cNvSpPr txBox="1"/>
          <p:nvPr/>
        </p:nvSpPr>
        <p:spPr>
          <a:xfrm>
            <a:off x="190575" y="3482300"/>
            <a:ext cx="49695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434343"/>
                </a:solidFill>
                <a:highlight>
                  <a:srgbClr val="FFFFFF"/>
                </a:highlight>
              </a:rPr>
              <a:t>All programs count towards NESA elective hours.</a:t>
            </a:r>
            <a:endParaRPr sz="1000">
              <a:solidFill>
                <a:srgbClr val="434343"/>
              </a:solidFill>
              <a:highlight>
                <a:srgbClr val="FFFFFF"/>
              </a:highlight>
            </a:endParaRPr>
          </a:p>
          <a:p>
            <a:pPr marL="0" lvl="0" indent="0" algn="l" rtl="0">
              <a:spcBef>
                <a:spcPts val="0"/>
              </a:spcBef>
              <a:spcAft>
                <a:spcPts val="0"/>
              </a:spcAft>
              <a:buNone/>
            </a:pPr>
            <a:endParaRPr sz="1000">
              <a:solidFill>
                <a:srgbClr val="434343"/>
              </a:solidFill>
              <a:highlight>
                <a:srgbClr val="FFFFFF"/>
              </a:highlight>
            </a:endParaRPr>
          </a:p>
          <a:p>
            <a:pPr marL="0" lvl="0" indent="0" algn="l" rtl="0">
              <a:spcBef>
                <a:spcPts val="0"/>
              </a:spcBef>
              <a:spcAft>
                <a:spcPts val="0"/>
              </a:spcAft>
              <a:buNone/>
            </a:pPr>
            <a:r>
              <a:rPr lang="en" sz="1000">
                <a:solidFill>
                  <a:srgbClr val="434343"/>
                </a:solidFill>
                <a:highlight>
                  <a:srgbClr val="FFFFFF"/>
                </a:highlight>
              </a:rPr>
              <a:t>Delivery can be flexible to suit your team, please contact us to discuss how we can best support you.</a:t>
            </a:r>
            <a:endParaRPr sz="1000">
              <a:solidFill>
                <a:srgbClr val="434343"/>
              </a:solidFill>
              <a:highlight>
                <a:srgbClr val="FFFFFF"/>
              </a:highlight>
            </a:endParaRPr>
          </a:p>
          <a:p>
            <a:pPr marL="0" lvl="0" indent="0" algn="l" rtl="0">
              <a:spcBef>
                <a:spcPts val="0"/>
              </a:spcBef>
              <a:spcAft>
                <a:spcPts val="0"/>
              </a:spcAft>
              <a:buNone/>
            </a:pPr>
            <a:r>
              <a:rPr lang="en" sz="1000">
                <a:solidFill>
                  <a:srgbClr val="434343"/>
                </a:solidFill>
                <a:highlight>
                  <a:srgbClr val="FFFFFF"/>
                </a:highlight>
              </a:rPr>
              <a:t> </a:t>
            </a:r>
            <a:endParaRPr sz="1000">
              <a:solidFill>
                <a:srgbClr val="434343"/>
              </a:solidFill>
              <a:highlight>
                <a:srgbClr val="FFFFFF"/>
              </a:highlight>
            </a:endParaRPr>
          </a:p>
        </p:txBody>
      </p:sp>
      <p:pic>
        <p:nvPicPr>
          <p:cNvPr id="200" name="Google Shape;200;p25"/>
          <p:cNvPicPr preferRelativeResize="0"/>
          <p:nvPr/>
        </p:nvPicPr>
        <p:blipFill>
          <a:blip r:embed="rId7">
            <a:alphaModFix/>
          </a:blip>
          <a:stretch>
            <a:fillRect/>
          </a:stretch>
        </p:blipFill>
        <p:spPr>
          <a:xfrm>
            <a:off x="5683600" y="1610513"/>
            <a:ext cx="3116826" cy="1922475"/>
          </a:xfrm>
          <a:prstGeom prst="rect">
            <a:avLst/>
          </a:prstGeom>
          <a:noFill/>
          <a:ln>
            <a:noFill/>
          </a:ln>
          <a:effectLst>
            <a:outerShdw blurRad="57150" dist="19050" dir="5400000" algn="bl" rotWithShape="0">
              <a:srgbClr val="000000">
                <a:alpha val="50000"/>
              </a:srgbClr>
            </a:outerShdw>
          </a:effectLst>
        </p:spPr>
      </p:pic>
      <p:pic>
        <p:nvPicPr>
          <p:cNvPr id="2" name="Google Shape;166;p18">
            <a:extLst>
              <a:ext uri="{FF2B5EF4-FFF2-40B4-BE49-F238E27FC236}">
                <a16:creationId xmlns:a16="http://schemas.microsoft.com/office/drawing/2014/main" id="{12EDDE6E-58CB-8AB3-09E3-EF5F74A1A892}"/>
              </a:ext>
            </a:extLst>
          </p:cNvPr>
          <p:cNvPicPr preferRelativeResize="0"/>
          <p:nvPr/>
        </p:nvPicPr>
        <p:blipFill rotWithShape="1">
          <a:blip r:embed="rId8">
            <a:alphaModFix/>
          </a:blip>
          <a:srcRect/>
          <a:stretch/>
        </p:blipFill>
        <p:spPr>
          <a:xfrm>
            <a:off x="152400" y="685800"/>
            <a:ext cx="8839206" cy="21580"/>
          </a:xfrm>
          <a:prstGeom prst="rect">
            <a:avLst/>
          </a:prstGeom>
          <a:noFill/>
          <a:ln>
            <a:noFill/>
          </a:ln>
        </p:spPr>
      </p:pic>
      <p:sp>
        <p:nvSpPr>
          <p:cNvPr id="3" name="Google Shape;163;p18">
            <a:extLst>
              <a:ext uri="{FF2B5EF4-FFF2-40B4-BE49-F238E27FC236}">
                <a16:creationId xmlns:a16="http://schemas.microsoft.com/office/drawing/2014/main" id="{83498A06-839E-4D2B-2692-3E2D5504E4AD}"/>
              </a:ext>
            </a:extLst>
          </p:cNvPr>
          <p:cNvSpPr txBox="1"/>
          <p:nvPr/>
        </p:nvSpPr>
        <p:spPr>
          <a:xfrm>
            <a:off x="11475" y="91041"/>
            <a:ext cx="913260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GB" sz="2400" b="0" i="0" u="none" strike="noStrike" cap="none" dirty="0">
                <a:solidFill>
                  <a:schemeClr val="dk2"/>
                </a:solidFill>
                <a:latin typeface="Nunito Sans Light"/>
                <a:ea typeface="Nunito Sans Light"/>
                <a:cs typeface="Nunito Sans Light"/>
                <a:sym typeface="Nunito Sans Light"/>
              </a:rPr>
              <a:t>Staff Professional Development</a:t>
            </a:r>
            <a:endParaRPr sz="2400" b="0" i="0" u="none" strike="noStrike" cap="none" dirty="0">
              <a:solidFill>
                <a:schemeClr val="dk2"/>
              </a:solidFill>
              <a:latin typeface="Nunito Sans Light"/>
              <a:ea typeface="Nunito Sans Light"/>
              <a:cs typeface="Nunito Sans Light"/>
              <a:sym typeface="Nunito Sans Light"/>
            </a:endParaRPr>
          </a:p>
        </p:txBody>
      </p:sp>
    </p:spTree>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6">
            <a:hlinkClick r:id="rId4"/>
          </p:cNvPr>
          <p:cNvSpPr/>
          <p:nvPr/>
        </p:nvSpPr>
        <p:spPr>
          <a:xfrm>
            <a:off x="907250" y="700525"/>
            <a:ext cx="4996200" cy="2363100"/>
          </a:xfrm>
          <a:prstGeom prst="roundRect">
            <a:avLst>
              <a:gd name="adj" fmla="val 16667"/>
            </a:avLst>
          </a:prstGeom>
          <a:solidFill>
            <a:srgbClr val="6DB7FB"/>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dirty="0">
                <a:solidFill>
                  <a:schemeClr val="lt1"/>
                </a:solidFill>
                <a:latin typeface="Nunito"/>
                <a:ea typeface="Nunito"/>
                <a:cs typeface="Nunito"/>
                <a:sym typeface="Nunito"/>
              </a:rPr>
              <a:t>Request your </a:t>
            </a:r>
            <a:r>
              <a:rPr lang="en" sz="2600" b="1" dirty="0">
                <a:solidFill>
                  <a:schemeClr val="lt1"/>
                </a:solidFill>
                <a:latin typeface="Nunito"/>
                <a:ea typeface="Nunito"/>
                <a:cs typeface="Nunito"/>
                <a:sym typeface="Nunito"/>
              </a:rPr>
              <a:t>free 14 day trial of the GO Sentral integration </a:t>
            </a:r>
            <a:endParaRPr sz="2600" dirty="0">
              <a:solidFill>
                <a:schemeClr val="lt1"/>
              </a:solidFill>
              <a:latin typeface="Nunito"/>
              <a:ea typeface="Nunito"/>
              <a:cs typeface="Nunito"/>
              <a:sym typeface="Nunito"/>
            </a:endParaRPr>
          </a:p>
        </p:txBody>
      </p:sp>
      <p:sp>
        <p:nvSpPr>
          <p:cNvPr id="206" name="Google Shape;206;p26">
            <a:hlinkClick r:id="rId4"/>
          </p:cNvPr>
          <p:cNvSpPr/>
          <p:nvPr/>
        </p:nvSpPr>
        <p:spPr>
          <a:xfrm>
            <a:off x="1518642" y="2787058"/>
            <a:ext cx="3587100" cy="8421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700" dirty="0">
                <a:solidFill>
                  <a:schemeClr val="lt1"/>
                </a:solidFill>
                <a:latin typeface="Nunito"/>
                <a:ea typeface="Nunito"/>
                <a:cs typeface="Nunito"/>
                <a:sym typeface="Nunito"/>
              </a:rPr>
              <a:t>Click here to request access</a:t>
            </a:r>
            <a:endParaRPr sz="1700" dirty="0">
              <a:solidFill>
                <a:schemeClr val="lt1"/>
              </a:solidFill>
              <a:latin typeface="Nunito"/>
              <a:ea typeface="Nunito"/>
              <a:cs typeface="Nunito"/>
              <a:sym typeface="Nunito"/>
            </a:endParaRPr>
          </a:p>
        </p:txBody>
      </p:sp>
      <p:cxnSp>
        <p:nvCxnSpPr>
          <p:cNvPr id="207" name="Google Shape;207;p26">
            <a:hlinkClick r:id="rId4"/>
          </p:cNvPr>
          <p:cNvCxnSpPr/>
          <p:nvPr/>
        </p:nvCxnSpPr>
        <p:spPr>
          <a:xfrm rot="10800000">
            <a:off x="4219867" y="3512675"/>
            <a:ext cx="673500" cy="930300"/>
          </a:xfrm>
          <a:prstGeom prst="straightConnector1">
            <a:avLst/>
          </a:prstGeom>
          <a:noFill/>
          <a:ln w="114300" cap="flat" cmpd="sng">
            <a:solidFill>
              <a:srgbClr val="93C47D"/>
            </a:solidFill>
            <a:prstDash val="solid"/>
            <a:round/>
            <a:headEnd type="none" w="med" len="med"/>
            <a:tailEnd type="triangle" w="med" len="med"/>
          </a:ln>
          <a:effectLst>
            <a:outerShdw blurRad="142875" dist="66675" dir="5400000" algn="bl" rotWithShape="0">
              <a:srgbClr val="000000">
                <a:alpha val="25000"/>
              </a:srgbClr>
            </a:outerShdw>
          </a:effectLst>
        </p:spPr>
      </p:cxnSp>
      <p:pic>
        <p:nvPicPr>
          <p:cNvPr id="209" name="Google Shape;209;p26"/>
          <p:cNvPicPr preferRelativeResize="0"/>
          <p:nvPr/>
        </p:nvPicPr>
        <p:blipFill>
          <a:blip r:embed="rId5">
            <a:alphaModFix/>
          </a:blip>
          <a:stretch>
            <a:fillRect/>
          </a:stretch>
        </p:blipFill>
        <p:spPr>
          <a:xfrm>
            <a:off x="7050337" y="139875"/>
            <a:ext cx="2093650" cy="4440225"/>
          </a:xfrm>
          <a:prstGeom prst="rect">
            <a:avLst/>
          </a:prstGeom>
          <a:noFill/>
          <a:ln>
            <a:noFill/>
          </a:ln>
        </p:spPr>
      </p:pic>
      <p:pic>
        <p:nvPicPr>
          <p:cNvPr id="2" name="Picture 1">
            <a:extLst>
              <a:ext uri="{FF2B5EF4-FFF2-40B4-BE49-F238E27FC236}">
                <a16:creationId xmlns:a16="http://schemas.microsoft.com/office/drawing/2014/main" id="{26C92C76-64B1-8820-CABA-286686E64626}"/>
              </a:ext>
            </a:extLst>
          </p:cNvPr>
          <p:cNvPicPr>
            <a:picLocks noChangeAspect="1"/>
          </p:cNvPicPr>
          <p:nvPr/>
        </p:nvPicPr>
        <p:blipFill>
          <a:blip r:embed="rId6"/>
          <a:stretch>
            <a:fillRect/>
          </a:stretch>
        </p:blipFill>
        <p:spPr>
          <a:xfrm>
            <a:off x="0" y="4660146"/>
            <a:ext cx="9144000" cy="47641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7"/>
          <p:cNvSpPr txBox="1"/>
          <p:nvPr/>
        </p:nvSpPr>
        <p:spPr>
          <a:xfrm>
            <a:off x="510000" y="194967"/>
            <a:ext cx="8124000" cy="96331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4400" b="1" dirty="0">
                <a:solidFill>
                  <a:srgbClr val="13B5EA"/>
                </a:solidFill>
                <a:latin typeface="Nunito"/>
                <a:ea typeface="Nunito"/>
                <a:cs typeface="Nunito"/>
                <a:sym typeface="Nunito"/>
              </a:rPr>
              <a:t>Book a wellbeing consultation </a:t>
            </a:r>
            <a:endParaRPr sz="4400" b="1" dirty="0">
              <a:solidFill>
                <a:srgbClr val="13B5EA"/>
              </a:solidFill>
              <a:latin typeface="Nunito"/>
              <a:ea typeface="Nunito"/>
              <a:cs typeface="Nunito"/>
              <a:sym typeface="Nunito"/>
            </a:endParaRPr>
          </a:p>
        </p:txBody>
      </p:sp>
      <p:sp>
        <p:nvSpPr>
          <p:cNvPr id="216" name="Google Shape;216;p27"/>
          <p:cNvSpPr txBox="1"/>
          <p:nvPr/>
        </p:nvSpPr>
        <p:spPr>
          <a:xfrm>
            <a:off x="1043412" y="1340351"/>
            <a:ext cx="6631551" cy="163118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dirty="0">
                <a:solidFill>
                  <a:srgbClr val="13B5EA"/>
                </a:solidFill>
                <a:latin typeface="Calibri"/>
                <a:ea typeface="Calibri"/>
                <a:cs typeface="Calibri"/>
                <a:sym typeface="Calibri"/>
              </a:rPr>
              <a:t>Discuss your school’s wellbeing activity and how to wrap support around all of your programs.</a:t>
            </a:r>
            <a:endParaRPr sz="2500" dirty="0">
              <a:solidFill>
                <a:srgbClr val="13B5EA"/>
              </a:solidFill>
              <a:latin typeface="Calibri"/>
              <a:ea typeface="Calibri"/>
              <a:cs typeface="Calibri"/>
              <a:sym typeface="Calibri"/>
            </a:endParaRPr>
          </a:p>
          <a:p>
            <a:pPr marL="0" lvl="0" indent="0" algn="l" rtl="0">
              <a:spcBef>
                <a:spcPts val="0"/>
              </a:spcBef>
              <a:spcAft>
                <a:spcPts val="0"/>
              </a:spcAft>
              <a:buNone/>
            </a:pPr>
            <a:endParaRPr sz="2500" dirty="0">
              <a:solidFill>
                <a:srgbClr val="13B5EA"/>
              </a:solidFill>
              <a:latin typeface="Calibri"/>
              <a:ea typeface="Calibri"/>
              <a:cs typeface="Calibri"/>
              <a:sym typeface="Calibri"/>
            </a:endParaRPr>
          </a:p>
          <a:p>
            <a:pPr marL="0" lvl="0" indent="0" algn="l" rtl="0">
              <a:spcBef>
                <a:spcPts val="0"/>
              </a:spcBef>
              <a:spcAft>
                <a:spcPts val="0"/>
              </a:spcAft>
              <a:buNone/>
            </a:pPr>
            <a:endParaRPr sz="1900" dirty="0"/>
          </a:p>
        </p:txBody>
      </p:sp>
      <p:sp>
        <p:nvSpPr>
          <p:cNvPr id="217" name="Google Shape;217;p27">
            <a:hlinkClick r:id="rId4"/>
          </p:cNvPr>
          <p:cNvSpPr/>
          <p:nvPr/>
        </p:nvSpPr>
        <p:spPr>
          <a:xfrm>
            <a:off x="1303766" y="2846887"/>
            <a:ext cx="3142800" cy="6552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solidFill>
                  <a:schemeClr val="lt1"/>
                </a:solidFill>
                <a:latin typeface="Calibri"/>
                <a:ea typeface="Calibri"/>
                <a:cs typeface="Calibri"/>
                <a:sym typeface="Calibri"/>
              </a:rPr>
              <a:t>Book Now</a:t>
            </a:r>
            <a:endParaRPr sz="3200"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973A19D-19B0-8E2C-1BE5-B023EAD52473}"/>
              </a:ext>
            </a:extLst>
          </p:cNvPr>
          <p:cNvPicPr>
            <a:picLocks noChangeAspect="1"/>
          </p:cNvPicPr>
          <p:nvPr/>
        </p:nvPicPr>
        <p:blipFill>
          <a:blip r:embed="rId5"/>
          <a:stretch>
            <a:fillRect/>
          </a:stretch>
        </p:blipFill>
        <p:spPr>
          <a:xfrm>
            <a:off x="0" y="4660146"/>
            <a:ext cx="9144000" cy="47641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63" name="Google Shape;163;p18"/>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dirty="0">
                <a:solidFill>
                  <a:schemeClr val="dk2"/>
                </a:solidFill>
                <a:latin typeface="Nunito Sans Light"/>
                <a:ea typeface="Nunito Sans Light"/>
                <a:cs typeface="Nunito Sans Light"/>
                <a:sym typeface="Nunito Sans Light"/>
              </a:rPr>
              <a:t>How Life Skills GO Works For Teachers</a:t>
            </a:r>
            <a:endParaRPr sz="2400" b="0" i="0" u="none" strike="noStrike" cap="none" dirty="0">
              <a:solidFill>
                <a:schemeClr val="dk2"/>
              </a:solidFill>
              <a:latin typeface="Nunito Sans Light"/>
              <a:ea typeface="Nunito Sans Light"/>
              <a:cs typeface="Nunito Sans Light"/>
              <a:sym typeface="Nunito Sans Light"/>
            </a:endParaRPr>
          </a:p>
        </p:txBody>
      </p:sp>
      <p:pic>
        <p:nvPicPr>
          <p:cNvPr id="166" name="Google Shape;166;p18"/>
          <p:cNvPicPr preferRelativeResize="0"/>
          <p:nvPr/>
        </p:nvPicPr>
        <p:blipFill rotWithShape="1">
          <a:blip r:embed="rId4">
            <a:alphaModFix/>
          </a:blip>
          <a:srcRect/>
          <a:stretch/>
        </p:blipFill>
        <p:spPr>
          <a:xfrm>
            <a:off x="152400" y="685800"/>
            <a:ext cx="8839206" cy="21580"/>
          </a:xfrm>
          <a:prstGeom prst="rect">
            <a:avLst/>
          </a:prstGeom>
          <a:noFill/>
          <a:ln>
            <a:noFill/>
          </a:ln>
        </p:spPr>
      </p:pic>
      <p:sp>
        <p:nvSpPr>
          <p:cNvPr id="3" name="TextBox 2">
            <a:extLst>
              <a:ext uri="{FF2B5EF4-FFF2-40B4-BE49-F238E27FC236}">
                <a16:creationId xmlns:a16="http://schemas.microsoft.com/office/drawing/2014/main" id="{BD48A54C-A50F-926D-18AE-73890E07445A}"/>
              </a:ext>
            </a:extLst>
          </p:cNvPr>
          <p:cNvSpPr txBox="1"/>
          <p:nvPr/>
        </p:nvSpPr>
        <p:spPr>
          <a:xfrm>
            <a:off x="152400" y="1768312"/>
            <a:ext cx="5393961" cy="2612254"/>
          </a:xfrm>
          <a:prstGeom prst="rect">
            <a:avLst/>
          </a:prstGeom>
          <a:noFill/>
        </p:spPr>
        <p:txBody>
          <a:bodyPr wrap="square" lIns="91440" tIns="45720" rIns="91440" bIns="45720" anchor="t">
            <a:spAutoFit/>
          </a:bodyPr>
          <a:lstStyle/>
          <a:p>
            <a:pPr marL="171450" indent="-171450">
              <a:lnSpc>
                <a:spcPct val="150000"/>
              </a:lnSpc>
              <a:buFont typeface="Arial" panose="020B0604020202020204" pitchFamily="34" charset="0"/>
              <a:buChar char="•"/>
            </a:pPr>
            <a:r>
              <a:rPr lang="en-GB" sz="1000" dirty="0">
                <a:solidFill>
                  <a:schemeClr val="dk1"/>
                </a:solidFill>
                <a:latin typeface="Nunito Sans Light"/>
              </a:rPr>
              <a:t>Give students agency to express their emotions with student-led Emotion Check-ins.</a:t>
            </a:r>
          </a:p>
          <a:p>
            <a:pPr marL="171450" indent="-171450">
              <a:lnSpc>
                <a:spcPct val="150000"/>
              </a:lnSpc>
              <a:buFont typeface="Arial" panose="020B0604020202020204" pitchFamily="34" charset="0"/>
              <a:buChar char="•"/>
            </a:pPr>
            <a:r>
              <a:rPr lang="en-GB" sz="1000" dirty="0">
                <a:solidFill>
                  <a:schemeClr val="dk1"/>
                </a:solidFill>
                <a:latin typeface="Nunito Sans Light"/>
              </a:rPr>
              <a:t>Provides teachers with instant visibility on the emotional state of all their students. </a:t>
            </a:r>
          </a:p>
          <a:p>
            <a:pPr marL="171450" indent="-171450">
              <a:lnSpc>
                <a:spcPct val="150000"/>
              </a:lnSpc>
              <a:buFont typeface="Arial" panose="020B0604020202020204" pitchFamily="34" charset="0"/>
              <a:buChar char="•"/>
            </a:pPr>
            <a:r>
              <a:rPr lang="en-GB" sz="1000" dirty="0">
                <a:solidFill>
                  <a:schemeClr val="dk1"/>
                </a:solidFill>
                <a:latin typeface="Nunito Sans Light"/>
              </a:rPr>
              <a:t>Creates a quick daily habit for students to identify their emotions at key moments such as morning roll-call, after lunch, or before they go home to develop emotional literacy, improve self-regulation and reduce classroom disruption. </a:t>
            </a:r>
          </a:p>
          <a:p>
            <a:pPr marL="171450" indent="-171450">
              <a:lnSpc>
                <a:spcPct val="150000"/>
              </a:lnSpc>
              <a:buFont typeface="Arial" panose="020B0604020202020204" pitchFamily="34" charset="0"/>
              <a:buChar char="•"/>
            </a:pPr>
            <a:r>
              <a:rPr lang="en-GB" sz="1000" dirty="0">
                <a:solidFill>
                  <a:schemeClr val="dk1"/>
                </a:solidFill>
                <a:latin typeface="Nunito Sans Light"/>
              </a:rPr>
              <a:t>Available emotions increase by Age/Year and understanding to ensure that emotional regulation is built up from a solid foundation. </a:t>
            </a:r>
          </a:p>
          <a:p>
            <a:pPr marL="171450" indent="-171450">
              <a:lnSpc>
                <a:spcPct val="150000"/>
              </a:lnSpc>
              <a:buFont typeface="Arial" panose="020B0604020202020204" pitchFamily="34" charset="0"/>
              <a:buChar char="•"/>
            </a:pPr>
            <a:r>
              <a:rPr lang="en-GB" sz="1000" dirty="0">
                <a:solidFill>
                  <a:schemeClr val="dk1"/>
                </a:solidFill>
                <a:latin typeface="Nunito Sans Light"/>
              </a:rPr>
              <a:t>Track and measure the wellbeing of your students immediately and over time to identify trends, set ILP/PLP’s and move into a preventative space.</a:t>
            </a:r>
          </a:p>
          <a:p>
            <a:pPr marL="171450" indent="-171450">
              <a:lnSpc>
                <a:spcPct val="150000"/>
              </a:lnSpc>
              <a:buFont typeface="Arial" panose="020B0604020202020204" pitchFamily="34" charset="0"/>
              <a:buChar char="•"/>
            </a:pPr>
            <a:r>
              <a:rPr lang="en-GB" sz="1000" dirty="0">
                <a:solidFill>
                  <a:schemeClr val="dk1"/>
                </a:solidFill>
                <a:latin typeface="Nunito Sans Light"/>
              </a:rPr>
              <a:t>Check-ins can be run simultaneously with roll-call and independent of attendance at a any time of the day.</a:t>
            </a:r>
          </a:p>
        </p:txBody>
      </p:sp>
      <p:pic>
        <p:nvPicPr>
          <p:cNvPr id="13" name="Picture 12" descr="Text&#10;&#10;Description automatically generated">
            <a:extLst>
              <a:ext uri="{FF2B5EF4-FFF2-40B4-BE49-F238E27FC236}">
                <a16:creationId xmlns:a16="http://schemas.microsoft.com/office/drawing/2014/main" id="{2A4B3B09-1836-9057-BB33-120EC243384C}"/>
              </a:ext>
            </a:extLst>
          </p:cNvPr>
          <p:cNvPicPr>
            <a:picLocks noChangeAspect="1"/>
          </p:cNvPicPr>
          <p:nvPr/>
        </p:nvPicPr>
        <p:blipFill>
          <a:blip r:embed="rId5"/>
          <a:stretch>
            <a:fillRect/>
          </a:stretch>
        </p:blipFill>
        <p:spPr>
          <a:xfrm>
            <a:off x="5690931" y="1421827"/>
            <a:ext cx="3163417" cy="1776646"/>
          </a:xfrm>
          <a:prstGeom prst="rect">
            <a:avLst/>
          </a:prstGeom>
        </p:spPr>
      </p:pic>
      <p:sp>
        <p:nvSpPr>
          <p:cNvPr id="2" name="TextBox 1">
            <a:extLst>
              <a:ext uri="{FF2B5EF4-FFF2-40B4-BE49-F238E27FC236}">
                <a16:creationId xmlns:a16="http://schemas.microsoft.com/office/drawing/2014/main" id="{52DD1E47-50D3-A43D-33DF-DDAFC6FE123B}"/>
              </a:ext>
            </a:extLst>
          </p:cNvPr>
          <p:cNvSpPr txBox="1"/>
          <p:nvPr/>
        </p:nvSpPr>
        <p:spPr>
          <a:xfrm>
            <a:off x="152400" y="874102"/>
            <a:ext cx="5650800" cy="923330"/>
          </a:xfrm>
          <a:prstGeom prst="rect">
            <a:avLst/>
          </a:prstGeom>
          <a:noFill/>
        </p:spPr>
        <p:txBody>
          <a:bodyPr wrap="square" lIns="91440" tIns="45720" rIns="91440" bIns="45720" anchor="t">
            <a:spAutoFit/>
          </a:bodyPr>
          <a:lstStyle/>
          <a:p>
            <a:r>
              <a:rPr lang="en-GB" b="1" dirty="0">
                <a:solidFill>
                  <a:srgbClr val="02B0E8"/>
                </a:solidFill>
                <a:latin typeface="Nunito Sans Light"/>
              </a:rPr>
              <a:t>The Emotion Check-in </a:t>
            </a:r>
          </a:p>
          <a:p>
            <a:endParaRPr lang="en-GB" sz="1000" dirty="0">
              <a:solidFill>
                <a:schemeClr val="dk1"/>
              </a:solidFill>
              <a:latin typeface="Nunito Sans Light"/>
            </a:endParaRPr>
          </a:p>
          <a:p>
            <a:r>
              <a:rPr lang="en-GB" sz="1000" dirty="0">
                <a:solidFill>
                  <a:schemeClr val="dk1"/>
                </a:solidFill>
                <a:latin typeface="Nunito Sans Light"/>
              </a:rPr>
              <a:t>Traditionally, student wellbeing has measured behavioural incidents such as suspensions. </a:t>
            </a:r>
            <a:endParaRPr lang="en-US" sz="1000" dirty="0">
              <a:solidFill>
                <a:schemeClr val="dk1"/>
              </a:solidFill>
              <a:latin typeface="Nunito Sans Light"/>
            </a:endParaRPr>
          </a:p>
          <a:p>
            <a:r>
              <a:rPr lang="en-GB" sz="1000" dirty="0">
                <a:solidFill>
                  <a:schemeClr val="dk1"/>
                </a:solidFill>
                <a:latin typeface="Nunito Sans Light"/>
              </a:rPr>
              <a:t>With Life Skills GO, teachers are provided the real-time data to identify the emotional state of each student in any moment and provide support or take preventative action where required. </a:t>
            </a:r>
          </a:p>
        </p:txBody>
      </p:sp>
      <p:pic>
        <p:nvPicPr>
          <p:cNvPr id="4" name="Picture 3">
            <a:extLst>
              <a:ext uri="{FF2B5EF4-FFF2-40B4-BE49-F238E27FC236}">
                <a16:creationId xmlns:a16="http://schemas.microsoft.com/office/drawing/2014/main" id="{943809F8-2DD7-ED3D-3D22-0840599F8529}"/>
              </a:ext>
            </a:extLst>
          </p:cNvPr>
          <p:cNvPicPr>
            <a:picLocks noChangeAspect="1"/>
          </p:cNvPicPr>
          <p:nvPr/>
        </p:nvPicPr>
        <p:blipFill>
          <a:blip r:embed="rId6"/>
          <a:stretch>
            <a:fillRect/>
          </a:stretch>
        </p:blipFill>
        <p:spPr>
          <a:xfrm>
            <a:off x="0" y="4660146"/>
            <a:ext cx="9144000" cy="476410"/>
          </a:xfrm>
          <a:prstGeom prst="rect">
            <a:avLst/>
          </a:prstGeom>
        </p:spPr>
      </p:pic>
      <p:pic>
        <p:nvPicPr>
          <p:cNvPr id="6" name="Google Shape;70;p14">
            <a:extLst>
              <a:ext uri="{FF2B5EF4-FFF2-40B4-BE49-F238E27FC236}">
                <a16:creationId xmlns:a16="http://schemas.microsoft.com/office/drawing/2014/main" id="{E16D992A-B768-A3B9-5D06-DFEFB85F144C}"/>
              </a:ext>
            </a:extLst>
          </p:cNvPr>
          <p:cNvPicPr preferRelativeResize="0"/>
          <p:nvPr/>
        </p:nvPicPr>
        <p:blipFill>
          <a:blip r:embed="rId7">
            <a:alphaModFix/>
          </a:blip>
          <a:stretch>
            <a:fillRect/>
          </a:stretch>
        </p:blipFill>
        <p:spPr>
          <a:xfrm>
            <a:off x="184840" y="72062"/>
            <a:ext cx="544675" cy="496675"/>
          </a:xfrm>
          <a:prstGeom prst="rect">
            <a:avLst/>
          </a:prstGeom>
          <a:noFill/>
          <a:ln>
            <a:noFill/>
          </a:ln>
        </p:spPr>
      </p:pic>
    </p:spTree>
    <p:extLst>
      <p:ext uri="{BB962C8B-B14F-4D97-AF65-F5344CB8AC3E}">
        <p14:creationId xmlns:p14="http://schemas.microsoft.com/office/powerpoint/2010/main" val="50953153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9" name="Picture 8">
            <a:extLst>
              <a:ext uri="{FF2B5EF4-FFF2-40B4-BE49-F238E27FC236}">
                <a16:creationId xmlns:a16="http://schemas.microsoft.com/office/drawing/2014/main" id="{64D7BA97-B501-A36D-8B9B-0D5F61351F92}"/>
              </a:ext>
            </a:extLst>
          </p:cNvPr>
          <p:cNvPicPr>
            <a:picLocks noChangeAspect="1"/>
          </p:cNvPicPr>
          <p:nvPr/>
        </p:nvPicPr>
        <p:blipFill>
          <a:blip r:embed="rId4"/>
          <a:stretch>
            <a:fillRect/>
          </a:stretch>
        </p:blipFill>
        <p:spPr>
          <a:xfrm>
            <a:off x="4680119" y="984458"/>
            <a:ext cx="3926098" cy="1434456"/>
          </a:xfrm>
          <a:prstGeom prst="rect">
            <a:avLst/>
          </a:prstGeom>
          <a:effectLst>
            <a:outerShdw blurRad="50800" dist="38100" dir="2700000" algn="tl" rotWithShape="0">
              <a:prstClr val="black">
                <a:alpha val="40000"/>
              </a:prstClr>
            </a:outerShdw>
          </a:effectLst>
        </p:spPr>
      </p:pic>
      <p:cxnSp>
        <p:nvCxnSpPr>
          <p:cNvPr id="81" name="Google Shape;81;p15"/>
          <p:cNvCxnSpPr/>
          <p:nvPr/>
        </p:nvCxnSpPr>
        <p:spPr>
          <a:xfrm>
            <a:off x="190563" y="766100"/>
            <a:ext cx="8650200" cy="6600"/>
          </a:xfrm>
          <a:prstGeom prst="straightConnector1">
            <a:avLst/>
          </a:prstGeom>
          <a:noFill/>
          <a:ln w="38100" cap="flat" cmpd="sng">
            <a:solidFill>
              <a:srgbClr val="13B5EA"/>
            </a:solidFill>
            <a:prstDash val="solid"/>
            <a:round/>
            <a:headEnd type="none" w="med" len="med"/>
            <a:tailEnd type="none" w="med" len="med"/>
          </a:ln>
        </p:spPr>
      </p:cxnSp>
      <p:pic>
        <p:nvPicPr>
          <p:cNvPr id="82" name="Google Shape;82;p15"/>
          <p:cNvPicPr preferRelativeResize="0"/>
          <p:nvPr/>
        </p:nvPicPr>
        <p:blipFill>
          <a:blip r:embed="rId5">
            <a:alphaModFix/>
          </a:blip>
          <a:stretch>
            <a:fillRect/>
          </a:stretch>
        </p:blipFill>
        <p:spPr>
          <a:xfrm>
            <a:off x="184840" y="72062"/>
            <a:ext cx="544675" cy="496675"/>
          </a:xfrm>
          <a:prstGeom prst="rect">
            <a:avLst/>
          </a:prstGeom>
          <a:noFill/>
          <a:ln>
            <a:noFill/>
          </a:ln>
        </p:spPr>
      </p:pic>
      <p:pic>
        <p:nvPicPr>
          <p:cNvPr id="2" name="Picture 1">
            <a:extLst>
              <a:ext uri="{FF2B5EF4-FFF2-40B4-BE49-F238E27FC236}">
                <a16:creationId xmlns:a16="http://schemas.microsoft.com/office/drawing/2014/main" id="{73895976-17EE-2BBC-DC50-40F84AEAEDE6}"/>
              </a:ext>
            </a:extLst>
          </p:cNvPr>
          <p:cNvPicPr>
            <a:picLocks noChangeAspect="1"/>
          </p:cNvPicPr>
          <p:nvPr/>
        </p:nvPicPr>
        <p:blipFill>
          <a:blip r:embed="rId6"/>
          <a:stretch>
            <a:fillRect/>
          </a:stretch>
        </p:blipFill>
        <p:spPr>
          <a:xfrm>
            <a:off x="0" y="4660146"/>
            <a:ext cx="9144000" cy="476410"/>
          </a:xfrm>
          <a:prstGeom prst="rect">
            <a:avLst/>
          </a:prstGeom>
        </p:spPr>
      </p:pic>
      <p:sp>
        <p:nvSpPr>
          <p:cNvPr id="3" name="Google Shape;103;p17">
            <a:extLst>
              <a:ext uri="{FF2B5EF4-FFF2-40B4-BE49-F238E27FC236}">
                <a16:creationId xmlns:a16="http://schemas.microsoft.com/office/drawing/2014/main" id="{6A2E98EF-C0F0-03E9-1E65-9287BAE2C2CB}"/>
              </a:ext>
            </a:extLst>
          </p:cNvPr>
          <p:cNvSpPr txBox="1"/>
          <p:nvPr/>
        </p:nvSpPr>
        <p:spPr>
          <a:xfrm>
            <a:off x="184840" y="919788"/>
            <a:ext cx="4387160" cy="303156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GB" b="1" dirty="0">
                <a:solidFill>
                  <a:srgbClr val="13B5EA"/>
                </a:solidFill>
                <a:highlight>
                  <a:srgbClr val="FFFFFF"/>
                </a:highlight>
                <a:latin typeface="Nunito Sans Light" pitchFamily="2" charset="0"/>
              </a:rPr>
              <a:t>Running a daily Attendance Check-in</a:t>
            </a:r>
            <a:endParaRPr b="1" dirty="0">
              <a:solidFill>
                <a:srgbClr val="13B5EA"/>
              </a:solidFill>
              <a:highlight>
                <a:srgbClr val="FFFFFF"/>
              </a:highlight>
              <a:latin typeface="Nunito Sans Light" pitchFamily="2" charset="0"/>
            </a:endParaRPr>
          </a:p>
          <a:p>
            <a:pPr marL="0" lvl="0" indent="0" algn="l" rtl="0">
              <a:spcBef>
                <a:spcPts val="0"/>
              </a:spcBef>
              <a:spcAft>
                <a:spcPts val="0"/>
              </a:spcAft>
              <a:buNone/>
            </a:pPr>
            <a:endParaRPr lang="en-GB" sz="1100" dirty="0">
              <a:solidFill>
                <a:srgbClr val="222222"/>
              </a:solidFill>
              <a:highlight>
                <a:srgbClr val="FFFFFF"/>
              </a:highlight>
            </a:endParaRPr>
          </a:p>
          <a:p>
            <a:pPr marL="0" lvl="0" indent="0" algn="l" rtl="0">
              <a:spcBef>
                <a:spcPts val="0"/>
              </a:spcBef>
              <a:spcAft>
                <a:spcPts val="0"/>
              </a:spcAft>
              <a:buNone/>
            </a:pPr>
            <a:r>
              <a:rPr lang="en-GB" sz="1000" dirty="0">
                <a:solidFill>
                  <a:schemeClr val="dk1"/>
                </a:solidFill>
                <a:latin typeface="Nunito Sans Light"/>
              </a:rPr>
              <a:t>Using the Life Skills GO check-in to mark the roll on Sentral, you can</a:t>
            </a:r>
          </a:p>
          <a:p>
            <a:r>
              <a:rPr lang="en-GB" sz="1000" dirty="0">
                <a:solidFill>
                  <a:schemeClr val="dk1"/>
                </a:solidFill>
                <a:latin typeface="Nunito Sans Light"/>
              </a:rPr>
              <a:t>simultaneously record students’ emotional response and attendance. The check-in counts as the student being present for attendance purposes.</a:t>
            </a:r>
          </a:p>
          <a:p>
            <a:pPr marL="0" lvl="0" indent="0" algn="l" rtl="0">
              <a:spcBef>
                <a:spcPts val="0"/>
              </a:spcBef>
              <a:spcAft>
                <a:spcPts val="0"/>
              </a:spcAft>
              <a:buNone/>
            </a:pPr>
            <a:endParaRPr lang="en-GB" sz="1000" dirty="0">
              <a:solidFill>
                <a:schemeClr val="dk1"/>
              </a:solidFill>
              <a:latin typeface="Nunito Sans Light"/>
            </a:endParaRPr>
          </a:p>
          <a:p>
            <a:pPr marL="0" lvl="0" indent="0" algn="l" rtl="0">
              <a:spcBef>
                <a:spcPts val="0"/>
              </a:spcBef>
              <a:spcAft>
                <a:spcPts val="0"/>
              </a:spcAft>
              <a:buNone/>
            </a:pPr>
            <a:r>
              <a:rPr lang="en-GB" sz="1000" b="1" dirty="0">
                <a:solidFill>
                  <a:schemeClr val="tx1">
                    <a:lumMod val="85000"/>
                    <a:lumOff val="15000"/>
                  </a:schemeClr>
                </a:solidFill>
                <a:latin typeface="Nunito Sans Light"/>
              </a:rPr>
              <a:t>No additional work is required to collect real-time attendance, learner readiness and emotional state data. </a:t>
            </a:r>
          </a:p>
          <a:p>
            <a:pPr marL="0" lvl="0" indent="0" algn="l" rtl="0">
              <a:spcBef>
                <a:spcPts val="0"/>
              </a:spcBef>
              <a:spcAft>
                <a:spcPts val="0"/>
              </a:spcAft>
              <a:buNone/>
            </a:pPr>
            <a:endParaRPr lang="en-GB" sz="1000" dirty="0">
              <a:solidFill>
                <a:schemeClr val="dk1"/>
              </a:solidFill>
              <a:latin typeface="Nunito Sans Light"/>
            </a:endParaRPr>
          </a:p>
          <a:p>
            <a:r>
              <a:rPr lang="en-GB" sz="1000" dirty="0">
                <a:solidFill>
                  <a:schemeClr val="dk1"/>
                </a:solidFill>
                <a:latin typeface="Nunito Sans Light"/>
              </a:rPr>
              <a:t>Students can access the Emotion Check-in tool through different methods, depending on their access to devices and level of comfort sharing how they are feeling with their classmates.</a:t>
            </a:r>
          </a:p>
          <a:p>
            <a:endParaRPr lang="en-GB" sz="1000" dirty="0">
              <a:solidFill>
                <a:schemeClr val="dk1"/>
              </a:solidFill>
              <a:latin typeface="Nunito Sans Light"/>
            </a:endParaRPr>
          </a:p>
          <a:p>
            <a:r>
              <a:rPr lang="en-GB" sz="1000" b="1" dirty="0">
                <a:solidFill>
                  <a:schemeClr val="dk1"/>
                </a:solidFill>
                <a:latin typeface="Nunito Sans Light"/>
              </a:rPr>
              <a:t>The different methods of access:</a:t>
            </a:r>
          </a:p>
          <a:p>
            <a:endParaRPr lang="en-GB" sz="1000" dirty="0">
              <a:solidFill>
                <a:schemeClr val="dk1"/>
              </a:solidFill>
              <a:latin typeface="Nunito Sans Light"/>
            </a:endParaRPr>
          </a:p>
          <a:p>
            <a:pPr marL="171450" indent="-171450">
              <a:buFont typeface="Arial" panose="020B0604020202020204" pitchFamily="34" charset="0"/>
              <a:buChar char="•"/>
            </a:pPr>
            <a:r>
              <a:rPr lang="en-GB" sz="1000" dirty="0">
                <a:solidFill>
                  <a:schemeClr val="dk1"/>
                </a:solidFill>
                <a:latin typeface="Nunito Sans Light"/>
              </a:rPr>
              <a:t>Student devices using QR codes or student logins</a:t>
            </a:r>
          </a:p>
          <a:p>
            <a:pPr marL="171450" indent="-171450">
              <a:buFont typeface="Arial" panose="020B0604020202020204" pitchFamily="34" charset="0"/>
              <a:buChar char="•"/>
            </a:pPr>
            <a:r>
              <a:rPr lang="en-GB" sz="1000" dirty="0">
                <a:solidFill>
                  <a:schemeClr val="dk1"/>
                </a:solidFill>
                <a:latin typeface="Nunito Sans Light"/>
              </a:rPr>
              <a:t>Class check-in on an interactive whiteboard involving the whole class or small groups</a:t>
            </a:r>
            <a:endParaRPr sz="1100" dirty="0">
              <a:solidFill>
                <a:srgbClr val="222222"/>
              </a:solidFill>
              <a:highlight>
                <a:srgbClr val="FFFFFF"/>
              </a:highlight>
            </a:endParaRPr>
          </a:p>
        </p:txBody>
      </p:sp>
      <p:pic>
        <p:nvPicPr>
          <p:cNvPr id="5" name="Picture 4">
            <a:extLst>
              <a:ext uri="{FF2B5EF4-FFF2-40B4-BE49-F238E27FC236}">
                <a16:creationId xmlns:a16="http://schemas.microsoft.com/office/drawing/2014/main" id="{436F9A8A-4033-B303-3765-DFDC56CDA4EC}"/>
              </a:ext>
            </a:extLst>
          </p:cNvPr>
          <p:cNvPicPr>
            <a:picLocks noChangeAspect="1"/>
          </p:cNvPicPr>
          <p:nvPr/>
        </p:nvPicPr>
        <p:blipFill>
          <a:blip r:embed="rId7"/>
          <a:stretch>
            <a:fillRect/>
          </a:stretch>
        </p:blipFill>
        <p:spPr>
          <a:xfrm>
            <a:off x="5650278" y="2020812"/>
            <a:ext cx="3178452" cy="1549953"/>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DD4AF1F-11AD-6C63-7ED6-D7FBAE6B00AC}"/>
              </a:ext>
            </a:extLst>
          </p:cNvPr>
          <p:cNvPicPr>
            <a:picLocks noChangeAspect="1"/>
          </p:cNvPicPr>
          <p:nvPr/>
        </p:nvPicPr>
        <p:blipFill>
          <a:blip r:embed="rId8"/>
          <a:stretch>
            <a:fillRect/>
          </a:stretch>
        </p:blipFill>
        <p:spPr>
          <a:xfrm>
            <a:off x="7115927" y="3482906"/>
            <a:ext cx="1843232" cy="1074603"/>
          </a:xfrm>
          <a:prstGeom prst="rect">
            <a:avLst/>
          </a:prstGeom>
          <a:effectLst>
            <a:outerShdw blurRad="50800" dist="38100" dir="2700000" algn="tl" rotWithShape="0">
              <a:prstClr val="black">
                <a:alpha val="40000"/>
              </a:prstClr>
            </a:outerShdw>
          </a:effectLst>
        </p:spPr>
      </p:pic>
      <p:sp>
        <p:nvSpPr>
          <p:cNvPr id="10" name="Google Shape;163;p18">
            <a:extLst>
              <a:ext uri="{FF2B5EF4-FFF2-40B4-BE49-F238E27FC236}">
                <a16:creationId xmlns:a16="http://schemas.microsoft.com/office/drawing/2014/main" id="{E2B9C945-275B-B8A0-177B-2817576028AE}"/>
              </a:ext>
            </a:extLst>
          </p:cNvPr>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dirty="0">
                <a:solidFill>
                  <a:schemeClr val="dk2"/>
                </a:solidFill>
                <a:latin typeface="Nunito Sans Light"/>
                <a:ea typeface="Nunito Sans Light"/>
                <a:cs typeface="Nunito Sans Light"/>
                <a:sym typeface="Nunito Sans Light"/>
              </a:rPr>
              <a:t>Life Skills GO Works For Teachers</a:t>
            </a:r>
            <a:endParaRPr sz="2400" b="0" i="0" u="none" strike="noStrike" cap="none" dirty="0">
              <a:solidFill>
                <a:schemeClr val="dk2"/>
              </a:solidFill>
              <a:latin typeface="Nunito Sans Light"/>
              <a:ea typeface="Nunito Sans Light"/>
              <a:cs typeface="Nunito Sans Light"/>
              <a:sym typeface="Nunito Sans Light"/>
            </a:endParaRPr>
          </a:p>
        </p:txBody>
      </p:sp>
    </p:spTree>
    <p:extLst>
      <p:ext uri="{BB962C8B-B14F-4D97-AF65-F5344CB8AC3E}">
        <p14:creationId xmlns:p14="http://schemas.microsoft.com/office/powerpoint/2010/main" val="1563104023"/>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7"/>
          <p:cNvPicPr preferRelativeResize="0"/>
          <p:nvPr/>
        </p:nvPicPr>
        <p:blipFill rotWithShape="1">
          <a:blip r:embed="rId4">
            <a:alphaModFix/>
          </a:blip>
          <a:srcRect l="29115" t="4324" r="28816"/>
          <a:stretch/>
        </p:blipFill>
        <p:spPr>
          <a:xfrm>
            <a:off x="5047300" y="1065675"/>
            <a:ext cx="3019476" cy="3492474"/>
          </a:xfrm>
          <a:prstGeom prst="rect">
            <a:avLst/>
          </a:prstGeom>
          <a:noFill/>
          <a:ln>
            <a:noFill/>
          </a:ln>
          <a:effectLst>
            <a:outerShdw blurRad="57150" dist="19050" dir="5400000" algn="bl" rotWithShape="0">
              <a:srgbClr val="000000">
                <a:alpha val="50000"/>
              </a:srgbClr>
            </a:outerShdw>
          </a:effectLst>
        </p:spPr>
      </p:pic>
      <p:sp>
        <p:nvSpPr>
          <p:cNvPr id="103" name="Google Shape;103;p17"/>
          <p:cNvSpPr txBox="1"/>
          <p:nvPr/>
        </p:nvSpPr>
        <p:spPr>
          <a:xfrm>
            <a:off x="184850" y="1065675"/>
            <a:ext cx="4092900" cy="235446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b="1" dirty="0">
                <a:solidFill>
                  <a:srgbClr val="13B5EA"/>
                </a:solidFill>
                <a:highlight>
                  <a:srgbClr val="FFFFFF"/>
                </a:highlight>
                <a:latin typeface="Nunito Sans Light" pitchFamily="2" charset="0"/>
              </a:rPr>
              <a:t>Life Skills GO Emotion Check-in linked to attendance</a:t>
            </a:r>
            <a:endParaRPr b="1" dirty="0">
              <a:solidFill>
                <a:srgbClr val="13B5EA"/>
              </a:solidFill>
              <a:highlight>
                <a:srgbClr val="FFFFFF"/>
              </a:highlight>
              <a:latin typeface="Nunito Sans Light" pitchFamily="2" charset="0"/>
            </a:endParaRPr>
          </a:p>
          <a:p>
            <a:pPr marL="0" lvl="0" indent="0" algn="l" rtl="0">
              <a:spcBef>
                <a:spcPts val="0"/>
              </a:spcBef>
              <a:spcAft>
                <a:spcPts val="0"/>
              </a:spcAft>
              <a:buNone/>
            </a:pPr>
            <a:endParaRPr sz="1100" dirty="0">
              <a:solidFill>
                <a:srgbClr val="222222"/>
              </a:solidFill>
              <a:highlight>
                <a:srgbClr val="FFFFFF"/>
              </a:highlight>
            </a:endParaRPr>
          </a:p>
          <a:p>
            <a:r>
              <a:rPr lang="en-GB" sz="1000" dirty="0">
                <a:solidFill>
                  <a:schemeClr val="dk1"/>
                </a:solidFill>
                <a:latin typeface="Nunito Sans Light"/>
              </a:rPr>
              <a:t>Each students’ check-in data is pushed back into Sentral’s attendance roll to be checked and submitted. </a:t>
            </a:r>
          </a:p>
          <a:p>
            <a:endParaRPr lang="en-GB" sz="1000" dirty="0">
              <a:solidFill>
                <a:schemeClr val="dk1"/>
              </a:solidFill>
              <a:latin typeface="Nunito Sans Light"/>
            </a:endParaRPr>
          </a:p>
          <a:p>
            <a:r>
              <a:rPr lang="en-GB" sz="1000" dirty="0">
                <a:solidFill>
                  <a:schemeClr val="dk1"/>
                </a:solidFill>
                <a:latin typeface="Nunito Sans Light"/>
              </a:rPr>
              <a:t>When all students present have checked in, click Complete Attendance and then Complete on the confirmation page. This is the same confirmation page you would normally use to verify the attendance records are correct.</a:t>
            </a:r>
          </a:p>
          <a:p>
            <a:pPr marL="0" lvl="0" indent="0" algn="l" rtl="0">
              <a:spcBef>
                <a:spcPts val="0"/>
              </a:spcBef>
              <a:spcAft>
                <a:spcPts val="0"/>
              </a:spcAft>
              <a:buNone/>
            </a:pPr>
            <a:endParaRPr lang="en" sz="1000" dirty="0">
              <a:solidFill>
                <a:schemeClr val="dk1"/>
              </a:solidFill>
              <a:latin typeface="Nunito Sans Light"/>
            </a:endParaRPr>
          </a:p>
          <a:p>
            <a:pPr marL="0" lvl="0" indent="0" algn="l" rtl="0">
              <a:spcBef>
                <a:spcPts val="0"/>
              </a:spcBef>
              <a:spcAft>
                <a:spcPts val="0"/>
              </a:spcAft>
              <a:buNone/>
            </a:pPr>
            <a:r>
              <a:rPr lang="en" sz="1100" dirty="0">
                <a:solidFill>
                  <a:srgbClr val="222222"/>
                </a:solidFill>
                <a:highlight>
                  <a:srgbClr val="FFFFFF"/>
                </a:highlight>
              </a:rPr>
              <a:t> </a:t>
            </a:r>
            <a:endParaRPr sz="1100" dirty="0">
              <a:solidFill>
                <a:srgbClr val="222222"/>
              </a:solidFill>
              <a:highlight>
                <a:srgbClr val="FFFFFF"/>
              </a:highlight>
            </a:endParaRPr>
          </a:p>
          <a:p>
            <a:pPr marL="0" lvl="0" indent="0" algn="l" rtl="0">
              <a:spcBef>
                <a:spcPts val="0"/>
              </a:spcBef>
              <a:spcAft>
                <a:spcPts val="0"/>
              </a:spcAft>
              <a:buNone/>
            </a:pPr>
            <a:endParaRPr sz="1100" dirty="0">
              <a:solidFill>
                <a:srgbClr val="222222"/>
              </a:solidFill>
              <a:highlight>
                <a:srgbClr val="FFFFFF"/>
              </a:highlight>
            </a:endParaRPr>
          </a:p>
        </p:txBody>
      </p:sp>
      <p:cxnSp>
        <p:nvCxnSpPr>
          <p:cNvPr id="105" name="Google Shape;105;p17"/>
          <p:cNvCxnSpPr/>
          <p:nvPr/>
        </p:nvCxnSpPr>
        <p:spPr>
          <a:xfrm>
            <a:off x="190563" y="766100"/>
            <a:ext cx="8650200" cy="6600"/>
          </a:xfrm>
          <a:prstGeom prst="straightConnector1">
            <a:avLst/>
          </a:prstGeom>
          <a:noFill/>
          <a:ln w="38100" cap="flat" cmpd="sng">
            <a:solidFill>
              <a:srgbClr val="13B5EA"/>
            </a:solidFill>
            <a:prstDash val="solid"/>
            <a:round/>
            <a:headEnd type="none" w="med" len="med"/>
            <a:tailEnd type="none" w="med" len="med"/>
          </a:ln>
        </p:spPr>
      </p:cxnSp>
      <p:pic>
        <p:nvPicPr>
          <p:cNvPr id="106" name="Google Shape;106;p17"/>
          <p:cNvPicPr preferRelativeResize="0"/>
          <p:nvPr/>
        </p:nvPicPr>
        <p:blipFill>
          <a:blip r:embed="rId5">
            <a:alphaModFix/>
          </a:blip>
          <a:stretch>
            <a:fillRect/>
          </a:stretch>
        </p:blipFill>
        <p:spPr>
          <a:xfrm>
            <a:off x="184840" y="72062"/>
            <a:ext cx="544675" cy="496675"/>
          </a:xfrm>
          <a:prstGeom prst="rect">
            <a:avLst/>
          </a:prstGeom>
          <a:noFill/>
          <a:ln>
            <a:noFill/>
          </a:ln>
        </p:spPr>
      </p:pic>
      <p:pic>
        <p:nvPicPr>
          <p:cNvPr id="2" name="Picture 1">
            <a:extLst>
              <a:ext uri="{FF2B5EF4-FFF2-40B4-BE49-F238E27FC236}">
                <a16:creationId xmlns:a16="http://schemas.microsoft.com/office/drawing/2014/main" id="{094AF3AE-3B1C-80CE-26DA-328D194A5842}"/>
              </a:ext>
            </a:extLst>
          </p:cNvPr>
          <p:cNvPicPr>
            <a:picLocks noChangeAspect="1"/>
          </p:cNvPicPr>
          <p:nvPr/>
        </p:nvPicPr>
        <p:blipFill>
          <a:blip r:embed="rId6"/>
          <a:stretch>
            <a:fillRect/>
          </a:stretch>
        </p:blipFill>
        <p:spPr>
          <a:xfrm>
            <a:off x="0" y="4660146"/>
            <a:ext cx="9144000" cy="476410"/>
          </a:xfrm>
          <a:prstGeom prst="rect">
            <a:avLst/>
          </a:prstGeom>
        </p:spPr>
      </p:pic>
      <p:sp>
        <p:nvSpPr>
          <p:cNvPr id="5" name="Google Shape;163;p18">
            <a:extLst>
              <a:ext uri="{FF2B5EF4-FFF2-40B4-BE49-F238E27FC236}">
                <a16:creationId xmlns:a16="http://schemas.microsoft.com/office/drawing/2014/main" id="{47C0BCED-375A-6C98-A1AB-A82EA57D6A23}"/>
              </a:ext>
            </a:extLst>
          </p:cNvPr>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dirty="0">
                <a:solidFill>
                  <a:schemeClr val="dk2"/>
                </a:solidFill>
                <a:latin typeface="Nunito Sans Light"/>
                <a:ea typeface="Nunito Sans Light"/>
                <a:cs typeface="Nunito Sans Light"/>
                <a:sym typeface="Nunito Sans Light"/>
              </a:rPr>
              <a:t>Life Skills GO Works For Teachers</a:t>
            </a:r>
            <a:endParaRPr sz="2400" b="0" i="0" u="none" strike="noStrike" cap="none" dirty="0">
              <a:solidFill>
                <a:schemeClr val="dk2"/>
              </a:solidFill>
              <a:latin typeface="Nunito Sans Light"/>
              <a:ea typeface="Nunito Sans Light"/>
              <a:cs typeface="Nunito Sans Light"/>
              <a:sym typeface="Nunito Sans Light"/>
            </a:endParaRPr>
          </a:p>
        </p:txBody>
      </p:sp>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63" name="Google Shape;163;p18"/>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dirty="0">
                <a:solidFill>
                  <a:schemeClr val="dk2"/>
                </a:solidFill>
                <a:latin typeface="Nunito Sans Light"/>
                <a:ea typeface="Nunito Sans Light"/>
                <a:cs typeface="Nunito Sans Light"/>
                <a:sym typeface="Nunito Sans Light"/>
              </a:rPr>
              <a:t>Life Skills GO Works For Teachers</a:t>
            </a:r>
            <a:endParaRPr sz="2400" b="0" i="0" u="none" strike="noStrike" cap="none" dirty="0">
              <a:solidFill>
                <a:schemeClr val="dk2"/>
              </a:solidFill>
              <a:latin typeface="Nunito Sans Light"/>
              <a:ea typeface="Nunito Sans Light"/>
              <a:cs typeface="Nunito Sans Light"/>
              <a:sym typeface="Nunito Sans Light"/>
            </a:endParaRPr>
          </a:p>
        </p:txBody>
      </p:sp>
      <p:pic>
        <p:nvPicPr>
          <p:cNvPr id="166" name="Google Shape;166;p18"/>
          <p:cNvPicPr preferRelativeResize="0"/>
          <p:nvPr/>
        </p:nvPicPr>
        <p:blipFill rotWithShape="1">
          <a:blip r:embed="rId4">
            <a:alphaModFix/>
          </a:blip>
          <a:srcRect/>
          <a:stretch/>
        </p:blipFill>
        <p:spPr>
          <a:xfrm>
            <a:off x="152400" y="685800"/>
            <a:ext cx="8839206" cy="21580"/>
          </a:xfrm>
          <a:prstGeom prst="rect">
            <a:avLst/>
          </a:prstGeom>
          <a:noFill/>
          <a:ln>
            <a:noFill/>
          </a:ln>
        </p:spPr>
      </p:pic>
      <p:sp>
        <p:nvSpPr>
          <p:cNvPr id="2" name="TextBox 1">
            <a:extLst>
              <a:ext uri="{FF2B5EF4-FFF2-40B4-BE49-F238E27FC236}">
                <a16:creationId xmlns:a16="http://schemas.microsoft.com/office/drawing/2014/main" id="{52DD1E47-50D3-A43D-33DF-DDAFC6FE123B}"/>
              </a:ext>
            </a:extLst>
          </p:cNvPr>
          <p:cNvSpPr txBox="1"/>
          <p:nvPr/>
        </p:nvSpPr>
        <p:spPr>
          <a:xfrm>
            <a:off x="152400" y="874102"/>
            <a:ext cx="3823855" cy="2662267"/>
          </a:xfrm>
          <a:prstGeom prst="rect">
            <a:avLst/>
          </a:prstGeom>
          <a:noFill/>
        </p:spPr>
        <p:txBody>
          <a:bodyPr wrap="square" lIns="91440" tIns="45720" rIns="91440" bIns="45720" anchor="t">
            <a:spAutoFit/>
          </a:bodyPr>
          <a:lstStyle/>
          <a:p>
            <a:r>
              <a:rPr lang="en-GB" b="1" dirty="0">
                <a:solidFill>
                  <a:srgbClr val="13B5EA"/>
                </a:solidFill>
                <a:highlight>
                  <a:srgbClr val="FFFFFF"/>
                </a:highlight>
                <a:latin typeface="Nunito Sans Light" pitchFamily="2" charset="0"/>
              </a:rPr>
              <a:t>Running a daily Attendance Check-in</a:t>
            </a:r>
          </a:p>
          <a:p>
            <a:endParaRPr lang="en-GB" sz="1100" b="1" dirty="0">
              <a:solidFill>
                <a:srgbClr val="02B0E8"/>
              </a:solidFill>
              <a:latin typeface="Nunito Sans Light"/>
            </a:endParaRPr>
          </a:p>
          <a:p>
            <a:endParaRPr lang="en-GB" sz="1100" b="1" dirty="0">
              <a:solidFill>
                <a:srgbClr val="02B0E8"/>
              </a:solidFill>
              <a:latin typeface="Nunito Sans Light"/>
            </a:endParaRPr>
          </a:p>
          <a:p>
            <a:r>
              <a:rPr lang="en-GB" sz="1100" b="1" dirty="0">
                <a:solidFill>
                  <a:srgbClr val="02B0E8"/>
                </a:solidFill>
                <a:latin typeface="Nunito Sans Light"/>
              </a:rPr>
              <a:t>Foundation for emotional literacy </a:t>
            </a:r>
          </a:p>
          <a:p>
            <a:endParaRPr lang="en-GB" sz="1000" dirty="0">
              <a:solidFill>
                <a:schemeClr val="dk1"/>
              </a:solidFill>
              <a:latin typeface="Nunito Sans Light"/>
            </a:endParaRPr>
          </a:p>
          <a:p>
            <a:r>
              <a:rPr lang="en-GB" sz="1000" dirty="0">
                <a:solidFill>
                  <a:schemeClr val="dk1"/>
                </a:solidFill>
                <a:latin typeface="Nunito Sans Light"/>
              </a:rPr>
              <a:t>To help students develop a fundamental understanding of emotional literacy, the educators can toggle on Foundation for Emotional Literacy option for them. </a:t>
            </a:r>
          </a:p>
          <a:p>
            <a:endParaRPr lang="en-GB" sz="1000" dirty="0">
              <a:solidFill>
                <a:schemeClr val="dk1"/>
              </a:solidFill>
              <a:latin typeface="Nunito Sans Light"/>
            </a:endParaRPr>
          </a:p>
          <a:p>
            <a:r>
              <a:rPr lang="en-GB" sz="1000" dirty="0">
                <a:solidFill>
                  <a:schemeClr val="dk1"/>
                </a:solidFill>
                <a:latin typeface="Nunito Sans Light"/>
              </a:rPr>
              <a:t>This version of the Emotion check-in has 6 basic emotions to make it easier for educators to build a foundation for their students.</a:t>
            </a:r>
          </a:p>
          <a:p>
            <a:endParaRPr lang="en-GB" sz="1000" dirty="0">
              <a:solidFill>
                <a:schemeClr val="dk1"/>
              </a:solidFill>
              <a:latin typeface="Nunito Sans Light"/>
            </a:endParaRPr>
          </a:p>
          <a:p>
            <a:r>
              <a:rPr lang="en-GB" sz="1000" dirty="0">
                <a:solidFill>
                  <a:schemeClr val="dk1"/>
                </a:solidFill>
                <a:latin typeface="Nunito Sans Light"/>
              </a:rPr>
              <a:t>The platform scaffolds to suit the needs of students by providing more complex emotions to choose from as they grow their understanding of emotions.</a:t>
            </a:r>
          </a:p>
        </p:txBody>
      </p:sp>
      <p:pic>
        <p:nvPicPr>
          <p:cNvPr id="4" name="Picture 3">
            <a:extLst>
              <a:ext uri="{FF2B5EF4-FFF2-40B4-BE49-F238E27FC236}">
                <a16:creationId xmlns:a16="http://schemas.microsoft.com/office/drawing/2014/main" id="{943809F8-2DD7-ED3D-3D22-0840599F8529}"/>
              </a:ext>
            </a:extLst>
          </p:cNvPr>
          <p:cNvPicPr>
            <a:picLocks noChangeAspect="1"/>
          </p:cNvPicPr>
          <p:nvPr/>
        </p:nvPicPr>
        <p:blipFill>
          <a:blip r:embed="rId5"/>
          <a:stretch>
            <a:fillRect/>
          </a:stretch>
        </p:blipFill>
        <p:spPr>
          <a:xfrm>
            <a:off x="0" y="4660146"/>
            <a:ext cx="9144000" cy="476410"/>
          </a:xfrm>
          <a:prstGeom prst="rect">
            <a:avLst/>
          </a:prstGeom>
        </p:spPr>
      </p:pic>
      <p:pic>
        <p:nvPicPr>
          <p:cNvPr id="6" name="Picture 5">
            <a:extLst>
              <a:ext uri="{FF2B5EF4-FFF2-40B4-BE49-F238E27FC236}">
                <a16:creationId xmlns:a16="http://schemas.microsoft.com/office/drawing/2014/main" id="{B990D928-A106-AD4B-69D1-BDDC557EA605}"/>
              </a:ext>
            </a:extLst>
          </p:cNvPr>
          <p:cNvPicPr>
            <a:picLocks noChangeAspect="1"/>
          </p:cNvPicPr>
          <p:nvPr/>
        </p:nvPicPr>
        <p:blipFill>
          <a:blip r:embed="rId6"/>
          <a:stretch>
            <a:fillRect/>
          </a:stretch>
        </p:blipFill>
        <p:spPr>
          <a:xfrm>
            <a:off x="5549486" y="786249"/>
            <a:ext cx="3442114" cy="2741136"/>
          </a:xfrm>
          <a:prstGeom prst="rect">
            <a:avLst/>
          </a:prstGeom>
        </p:spPr>
      </p:pic>
      <p:pic>
        <p:nvPicPr>
          <p:cNvPr id="7" name="Google Shape;82;p15">
            <a:extLst>
              <a:ext uri="{FF2B5EF4-FFF2-40B4-BE49-F238E27FC236}">
                <a16:creationId xmlns:a16="http://schemas.microsoft.com/office/drawing/2014/main" id="{8ADA6E82-8E08-6669-17FC-9A380F139589}"/>
              </a:ext>
            </a:extLst>
          </p:cNvPr>
          <p:cNvPicPr preferRelativeResize="0"/>
          <p:nvPr/>
        </p:nvPicPr>
        <p:blipFill>
          <a:blip r:embed="rId7">
            <a:alphaModFix/>
          </a:blip>
          <a:stretch>
            <a:fillRect/>
          </a:stretch>
        </p:blipFill>
        <p:spPr>
          <a:xfrm>
            <a:off x="184840" y="72062"/>
            <a:ext cx="544675" cy="496675"/>
          </a:xfrm>
          <a:prstGeom prst="rect">
            <a:avLst/>
          </a:prstGeom>
          <a:noFill/>
          <a:ln>
            <a:noFill/>
          </a:ln>
        </p:spPr>
      </p:pic>
      <p:pic>
        <p:nvPicPr>
          <p:cNvPr id="8" name="Picture 7" descr="Graphical user interface, application, email, website&#10;&#10;Description automatically generated">
            <a:extLst>
              <a:ext uri="{FF2B5EF4-FFF2-40B4-BE49-F238E27FC236}">
                <a16:creationId xmlns:a16="http://schemas.microsoft.com/office/drawing/2014/main" id="{AF9CB2EF-C05C-BEC1-6347-4417B79C7C53}"/>
              </a:ext>
            </a:extLst>
          </p:cNvPr>
          <p:cNvPicPr>
            <a:picLocks noChangeAspect="1"/>
          </p:cNvPicPr>
          <p:nvPr/>
        </p:nvPicPr>
        <p:blipFill>
          <a:blip r:embed="rId8"/>
          <a:stretch>
            <a:fillRect/>
          </a:stretch>
        </p:blipFill>
        <p:spPr>
          <a:xfrm>
            <a:off x="4287187" y="3366761"/>
            <a:ext cx="2840636" cy="1269931"/>
          </a:xfrm>
          <a:prstGeom prst="rect">
            <a:avLst/>
          </a:prstGeom>
        </p:spPr>
      </p:pic>
    </p:spTree>
    <p:extLst>
      <p:ext uri="{BB962C8B-B14F-4D97-AF65-F5344CB8AC3E}">
        <p14:creationId xmlns:p14="http://schemas.microsoft.com/office/powerpoint/2010/main" val="219832013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19"/>
          <p:cNvPicPr preferRelativeResize="0"/>
          <p:nvPr/>
        </p:nvPicPr>
        <p:blipFill>
          <a:blip r:embed="rId4">
            <a:alphaModFix/>
          </a:blip>
          <a:stretch>
            <a:fillRect/>
          </a:stretch>
        </p:blipFill>
        <p:spPr>
          <a:xfrm>
            <a:off x="3478349" y="1073099"/>
            <a:ext cx="5340848" cy="2584831"/>
          </a:xfrm>
          <a:prstGeom prst="rect">
            <a:avLst/>
          </a:prstGeom>
          <a:noFill/>
          <a:ln>
            <a:noFill/>
          </a:ln>
          <a:effectLst>
            <a:outerShdw blurRad="57150" dist="19050" dir="5400000" algn="bl" rotWithShape="0">
              <a:srgbClr val="000000">
                <a:alpha val="50000"/>
              </a:srgbClr>
            </a:outerShdw>
          </a:effectLst>
        </p:spPr>
      </p:pic>
      <p:sp>
        <p:nvSpPr>
          <p:cNvPr id="126" name="Google Shape;126;p19"/>
          <p:cNvSpPr txBox="1"/>
          <p:nvPr/>
        </p:nvSpPr>
        <p:spPr>
          <a:xfrm>
            <a:off x="6568497" y="2167397"/>
            <a:ext cx="1365000" cy="77100"/>
          </a:xfrm>
          <a:prstGeom prst="rect">
            <a:avLst/>
          </a:prstGeom>
          <a:solidFill>
            <a:schemeClr val="lt1"/>
          </a:solidFill>
          <a:ln>
            <a:noFill/>
          </a:ln>
        </p:spPr>
        <p:txBody>
          <a:bodyPr spcFirstLastPara="1" wrap="square" lIns="0" tIns="0" rIns="0" bIns="0" anchor="t" anchorCtr="0">
            <a:spAutoFit/>
          </a:bodyPr>
          <a:lstStyle/>
          <a:p>
            <a:pPr marL="0" lvl="0" indent="0" algn="l" rtl="0">
              <a:spcBef>
                <a:spcPts val="0"/>
              </a:spcBef>
              <a:spcAft>
                <a:spcPts val="0"/>
              </a:spcAft>
              <a:buNone/>
            </a:pPr>
            <a:r>
              <a:rPr lang="en" sz="500">
                <a:solidFill>
                  <a:srgbClr val="434343"/>
                </a:solidFill>
                <a:latin typeface="Montserrat ExtraBold"/>
                <a:ea typeface="Montserrat ExtraBold"/>
                <a:cs typeface="Montserrat ExtraBold"/>
                <a:sym typeface="Montserrat ExtraBold"/>
              </a:rPr>
              <a:t>Student Context summary</a:t>
            </a:r>
            <a:endParaRPr sz="500">
              <a:solidFill>
                <a:srgbClr val="434343"/>
              </a:solidFill>
              <a:latin typeface="Montserrat ExtraBold"/>
              <a:ea typeface="Montserrat ExtraBold"/>
              <a:cs typeface="Montserrat ExtraBold"/>
              <a:sym typeface="Montserrat ExtraBold"/>
            </a:endParaRPr>
          </a:p>
        </p:txBody>
      </p:sp>
      <p:sp>
        <p:nvSpPr>
          <p:cNvPr id="127" name="Google Shape;127;p19"/>
          <p:cNvSpPr txBox="1"/>
          <p:nvPr/>
        </p:nvSpPr>
        <p:spPr>
          <a:xfrm>
            <a:off x="130200" y="1322763"/>
            <a:ext cx="3456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b="1" dirty="0">
                <a:solidFill>
                  <a:srgbClr val="13B5EA"/>
                </a:solidFill>
                <a:highlight>
                  <a:srgbClr val="FFFFFF"/>
                </a:highlight>
                <a:latin typeface="Nunito Sans Light" pitchFamily="2" charset="0"/>
              </a:rPr>
              <a:t>Identify student areas of need</a:t>
            </a:r>
            <a:endParaRPr b="1" dirty="0">
              <a:solidFill>
                <a:srgbClr val="13B5EA"/>
              </a:solidFill>
              <a:highlight>
                <a:srgbClr val="FFFFFF"/>
              </a:highlight>
              <a:latin typeface="Nunito Sans Light" pitchFamily="2" charset="0"/>
            </a:endParaRPr>
          </a:p>
        </p:txBody>
      </p:sp>
      <p:pic>
        <p:nvPicPr>
          <p:cNvPr id="128" name="Google Shape;128;p19"/>
          <p:cNvPicPr preferRelativeResize="0"/>
          <p:nvPr/>
        </p:nvPicPr>
        <p:blipFill>
          <a:blip r:embed="rId5">
            <a:alphaModFix/>
          </a:blip>
          <a:stretch>
            <a:fillRect/>
          </a:stretch>
        </p:blipFill>
        <p:spPr>
          <a:xfrm>
            <a:off x="6388850" y="3535126"/>
            <a:ext cx="2568526" cy="977400"/>
          </a:xfrm>
          <a:prstGeom prst="rect">
            <a:avLst/>
          </a:prstGeom>
          <a:noFill/>
          <a:ln>
            <a:noFill/>
          </a:ln>
          <a:effectLst>
            <a:outerShdw blurRad="57150" dist="57150" dir="5400000" algn="bl" rotWithShape="0">
              <a:srgbClr val="000000">
                <a:alpha val="50000"/>
              </a:srgbClr>
            </a:outerShdw>
          </a:effectLst>
        </p:spPr>
      </p:pic>
      <p:sp>
        <p:nvSpPr>
          <p:cNvPr id="129" name="Google Shape;129;p19"/>
          <p:cNvSpPr txBox="1"/>
          <p:nvPr/>
        </p:nvSpPr>
        <p:spPr>
          <a:xfrm>
            <a:off x="392224" y="1791975"/>
            <a:ext cx="2301600" cy="1877407"/>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000" dirty="0">
                <a:solidFill>
                  <a:schemeClr val="dk1"/>
                </a:solidFill>
                <a:latin typeface="Nunito Sans Light"/>
              </a:rPr>
              <a:t>The easy to navigate feed provides clear visual feedback on each students response, context and learner readiness. </a:t>
            </a:r>
            <a:endParaRPr sz="1000" dirty="0">
              <a:solidFill>
                <a:schemeClr val="dk1"/>
              </a:solidFill>
              <a:latin typeface="Nunito Sans Light"/>
            </a:endParaRPr>
          </a:p>
          <a:p>
            <a:pPr marL="0" marR="0" lvl="0" indent="0" algn="l" rtl="0">
              <a:lnSpc>
                <a:spcPct val="100000"/>
              </a:lnSpc>
              <a:spcBef>
                <a:spcPts val="0"/>
              </a:spcBef>
              <a:spcAft>
                <a:spcPts val="0"/>
              </a:spcAft>
              <a:buNone/>
            </a:pPr>
            <a:endParaRPr sz="1000" dirty="0">
              <a:solidFill>
                <a:schemeClr val="dk1"/>
              </a:solidFill>
              <a:latin typeface="Nunito Sans Light"/>
            </a:endParaRPr>
          </a:p>
          <a:p>
            <a:pPr marL="0" marR="0" lvl="0" indent="0" algn="l" rtl="0">
              <a:lnSpc>
                <a:spcPct val="100000"/>
              </a:lnSpc>
              <a:spcBef>
                <a:spcPts val="0"/>
              </a:spcBef>
              <a:spcAft>
                <a:spcPts val="0"/>
              </a:spcAft>
              <a:buNone/>
            </a:pPr>
            <a:r>
              <a:rPr lang="en" sz="1000" dirty="0">
                <a:solidFill>
                  <a:schemeClr val="dk1"/>
                </a:solidFill>
                <a:latin typeface="Nunito Sans Light"/>
              </a:rPr>
              <a:t>Teachers are able to add their own comments to add context to their observations.</a:t>
            </a:r>
          </a:p>
          <a:p>
            <a:pPr marL="0" marR="0" lvl="0" indent="0" algn="l" rtl="0">
              <a:lnSpc>
                <a:spcPct val="100000"/>
              </a:lnSpc>
              <a:spcBef>
                <a:spcPts val="0"/>
              </a:spcBef>
              <a:spcAft>
                <a:spcPts val="0"/>
              </a:spcAft>
              <a:buNone/>
            </a:pPr>
            <a:endParaRPr sz="1000" dirty="0">
              <a:solidFill>
                <a:schemeClr val="dk1"/>
              </a:solidFill>
              <a:latin typeface="Nunito Sans Light"/>
            </a:endParaRPr>
          </a:p>
          <a:p>
            <a:pPr marL="0" marR="0" lvl="0" indent="0" algn="l" rtl="0">
              <a:lnSpc>
                <a:spcPct val="100000"/>
              </a:lnSpc>
              <a:spcBef>
                <a:spcPts val="0"/>
              </a:spcBef>
              <a:spcAft>
                <a:spcPts val="0"/>
              </a:spcAft>
              <a:buNone/>
            </a:pPr>
            <a:r>
              <a:rPr lang="en" sz="1000" dirty="0">
                <a:solidFill>
                  <a:schemeClr val="dk1"/>
                </a:solidFill>
                <a:latin typeface="Nunito Sans Light"/>
              </a:rPr>
              <a:t>This data rolls up into Sentral’s student profile.</a:t>
            </a:r>
            <a:endParaRPr sz="1000" dirty="0">
              <a:solidFill>
                <a:schemeClr val="dk1"/>
              </a:solidFill>
              <a:latin typeface="Nunito Sans Light"/>
            </a:endParaRPr>
          </a:p>
        </p:txBody>
      </p:sp>
      <p:cxnSp>
        <p:nvCxnSpPr>
          <p:cNvPr id="131" name="Google Shape;131;p19"/>
          <p:cNvCxnSpPr/>
          <p:nvPr/>
        </p:nvCxnSpPr>
        <p:spPr>
          <a:xfrm>
            <a:off x="190563" y="766100"/>
            <a:ext cx="8650200" cy="6600"/>
          </a:xfrm>
          <a:prstGeom prst="straightConnector1">
            <a:avLst/>
          </a:prstGeom>
          <a:noFill/>
          <a:ln w="38100" cap="flat" cmpd="sng">
            <a:solidFill>
              <a:srgbClr val="13B5EA"/>
            </a:solidFill>
            <a:prstDash val="solid"/>
            <a:round/>
            <a:headEnd type="none" w="med" len="med"/>
            <a:tailEnd type="none" w="med" len="med"/>
          </a:ln>
        </p:spPr>
      </p:cxnSp>
      <p:pic>
        <p:nvPicPr>
          <p:cNvPr id="132" name="Google Shape;132;p19"/>
          <p:cNvPicPr preferRelativeResize="0"/>
          <p:nvPr/>
        </p:nvPicPr>
        <p:blipFill>
          <a:blip r:embed="rId6">
            <a:alphaModFix/>
          </a:blip>
          <a:stretch>
            <a:fillRect/>
          </a:stretch>
        </p:blipFill>
        <p:spPr>
          <a:xfrm>
            <a:off x="184840" y="72062"/>
            <a:ext cx="544675" cy="496675"/>
          </a:xfrm>
          <a:prstGeom prst="rect">
            <a:avLst/>
          </a:prstGeom>
          <a:noFill/>
          <a:ln>
            <a:noFill/>
          </a:ln>
        </p:spPr>
      </p:pic>
      <p:pic>
        <p:nvPicPr>
          <p:cNvPr id="134" name="Google Shape;134;p19"/>
          <p:cNvPicPr preferRelativeResize="0"/>
          <p:nvPr/>
        </p:nvPicPr>
        <p:blipFill rotWithShape="1">
          <a:blip r:embed="rId4">
            <a:alphaModFix/>
          </a:blip>
          <a:srcRect l="49248" t="56234" r="43822" b="34889"/>
          <a:stretch/>
        </p:blipFill>
        <p:spPr>
          <a:xfrm>
            <a:off x="5750349" y="2523626"/>
            <a:ext cx="370049" cy="229425"/>
          </a:xfrm>
          <a:prstGeom prst="rect">
            <a:avLst/>
          </a:prstGeom>
          <a:noFill/>
          <a:ln>
            <a:noFill/>
          </a:ln>
        </p:spPr>
      </p:pic>
      <p:pic>
        <p:nvPicPr>
          <p:cNvPr id="2" name="Picture 1">
            <a:extLst>
              <a:ext uri="{FF2B5EF4-FFF2-40B4-BE49-F238E27FC236}">
                <a16:creationId xmlns:a16="http://schemas.microsoft.com/office/drawing/2014/main" id="{EA33B45B-0D89-D6FC-9D43-6B05A5AE8719}"/>
              </a:ext>
            </a:extLst>
          </p:cNvPr>
          <p:cNvPicPr>
            <a:picLocks noChangeAspect="1"/>
          </p:cNvPicPr>
          <p:nvPr/>
        </p:nvPicPr>
        <p:blipFill>
          <a:blip r:embed="rId7"/>
          <a:stretch>
            <a:fillRect/>
          </a:stretch>
        </p:blipFill>
        <p:spPr>
          <a:xfrm>
            <a:off x="0" y="4660146"/>
            <a:ext cx="9144000" cy="476410"/>
          </a:xfrm>
          <a:prstGeom prst="rect">
            <a:avLst/>
          </a:prstGeom>
        </p:spPr>
      </p:pic>
      <p:sp>
        <p:nvSpPr>
          <p:cNvPr id="3" name="Google Shape;163;p18">
            <a:extLst>
              <a:ext uri="{FF2B5EF4-FFF2-40B4-BE49-F238E27FC236}">
                <a16:creationId xmlns:a16="http://schemas.microsoft.com/office/drawing/2014/main" id="{99679211-0E20-4F5F-A60C-69BEEABE7C3D}"/>
              </a:ext>
            </a:extLst>
          </p:cNvPr>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dirty="0">
                <a:solidFill>
                  <a:schemeClr val="dk2"/>
                </a:solidFill>
                <a:latin typeface="Nunito Sans Light"/>
                <a:ea typeface="Nunito Sans Light"/>
                <a:cs typeface="Nunito Sans Light"/>
                <a:sym typeface="Nunito Sans Light"/>
              </a:rPr>
              <a:t>Life Skills GO Works For Teachers</a:t>
            </a:r>
            <a:endParaRPr sz="2400" b="0" i="0" u="none" strike="noStrike" cap="none" dirty="0">
              <a:solidFill>
                <a:schemeClr val="dk2"/>
              </a:solidFill>
              <a:latin typeface="Nunito Sans Light"/>
              <a:ea typeface="Nunito Sans Light"/>
              <a:cs typeface="Nunito Sans Light"/>
              <a:sym typeface="Nunito Sans Light"/>
            </a:endParaRPr>
          </a:p>
        </p:txBody>
      </p:sp>
    </p:spTree>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63" name="Google Shape;163;p18"/>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dirty="0">
                <a:solidFill>
                  <a:schemeClr val="dk2"/>
                </a:solidFill>
                <a:latin typeface="Nunito Sans Light"/>
                <a:ea typeface="Nunito Sans Light"/>
                <a:cs typeface="Nunito Sans Light"/>
                <a:sym typeface="Nunito Sans Light"/>
              </a:rPr>
              <a:t>Life Skills GO Works For Teachers</a:t>
            </a:r>
            <a:endParaRPr sz="2400" b="0" i="0" u="none" strike="noStrike" cap="none" dirty="0">
              <a:solidFill>
                <a:schemeClr val="dk2"/>
              </a:solidFill>
              <a:latin typeface="Nunito Sans Light"/>
              <a:ea typeface="Nunito Sans Light"/>
              <a:cs typeface="Nunito Sans Light"/>
              <a:sym typeface="Nunito Sans Light"/>
            </a:endParaRPr>
          </a:p>
        </p:txBody>
      </p:sp>
      <p:pic>
        <p:nvPicPr>
          <p:cNvPr id="166" name="Google Shape;166;p18"/>
          <p:cNvPicPr preferRelativeResize="0"/>
          <p:nvPr/>
        </p:nvPicPr>
        <p:blipFill rotWithShape="1">
          <a:blip r:embed="rId4">
            <a:alphaModFix/>
          </a:blip>
          <a:srcRect/>
          <a:stretch/>
        </p:blipFill>
        <p:spPr>
          <a:xfrm>
            <a:off x="152400" y="685800"/>
            <a:ext cx="8839206" cy="21580"/>
          </a:xfrm>
          <a:prstGeom prst="rect">
            <a:avLst/>
          </a:prstGeom>
          <a:noFill/>
          <a:ln>
            <a:noFill/>
          </a:ln>
        </p:spPr>
      </p:pic>
      <p:sp>
        <p:nvSpPr>
          <p:cNvPr id="3" name="TextBox 2">
            <a:extLst>
              <a:ext uri="{FF2B5EF4-FFF2-40B4-BE49-F238E27FC236}">
                <a16:creationId xmlns:a16="http://schemas.microsoft.com/office/drawing/2014/main" id="{BD48A54C-A50F-926D-18AE-73890E07445A}"/>
              </a:ext>
            </a:extLst>
          </p:cNvPr>
          <p:cNvSpPr txBox="1"/>
          <p:nvPr/>
        </p:nvSpPr>
        <p:spPr>
          <a:xfrm>
            <a:off x="152400" y="1996855"/>
            <a:ext cx="3297044" cy="1458091"/>
          </a:xfrm>
          <a:prstGeom prst="rect">
            <a:avLst/>
          </a:prstGeom>
          <a:noFill/>
        </p:spPr>
        <p:txBody>
          <a:bodyPr wrap="square" lIns="91440" tIns="45720" rIns="91440" bIns="45720" anchor="t">
            <a:spAutoFit/>
          </a:bodyPr>
          <a:lstStyle/>
          <a:p>
            <a:pPr marL="171450" indent="-171450">
              <a:lnSpc>
                <a:spcPct val="150000"/>
              </a:lnSpc>
              <a:buFont typeface="Arial" panose="020B0604020202020204" pitchFamily="34" charset="0"/>
              <a:buChar char="•"/>
            </a:pPr>
            <a:r>
              <a:rPr lang="en-GB" sz="1000" dirty="0">
                <a:solidFill>
                  <a:schemeClr val="dk1"/>
                </a:solidFill>
                <a:latin typeface="Nunito Sans Light"/>
              </a:rPr>
              <a:t>Instantly review students' emotional states and take immediate action to support readiness to learn and prevent behaviours presenting in the classroom.</a:t>
            </a:r>
          </a:p>
          <a:p>
            <a:pPr marL="171450" indent="-171450">
              <a:lnSpc>
                <a:spcPct val="150000"/>
              </a:lnSpc>
              <a:buFont typeface="Arial" panose="020B0604020202020204" pitchFamily="34" charset="0"/>
              <a:buChar char="•"/>
            </a:pPr>
            <a:r>
              <a:rPr lang="en-GB" sz="1000" dirty="0">
                <a:solidFill>
                  <a:schemeClr val="dk1"/>
                </a:solidFill>
                <a:latin typeface="Nunito Sans Light"/>
              </a:rPr>
              <a:t>Triangulation of attendance, behaviour and check-in data to assess a student's wellbeing.</a:t>
            </a:r>
          </a:p>
          <a:p>
            <a:pPr marL="171450" indent="-171450">
              <a:lnSpc>
                <a:spcPct val="150000"/>
              </a:lnSpc>
              <a:buFont typeface="Arial" panose="020B0604020202020204" pitchFamily="34" charset="0"/>
              <a:buChar char="•"/>
            </a:pPr>
            <a:r>
              <a:rPr lang="en-GB" sz="1000" dirty="0">
                <a:solidFill>
                  <a:schemeClr val="dk1"/>
                </a:solidFill>
                <a:latin typeface="Nunito Sans Light"/>
              </a:rPr>
              <a:t>Build a holistic learner profile</a:t>
            </a:r>
          </a:p>
        </p:txBody>
      </p:sp>
      <p:sp>
        <p:nvSpPr>
          <p:cNvPr id="2" name="TextBox 1">
            <a:extLst>
              <a:ext uri="{FF2B5EF4-FFF2-40B4-BE49-F238E27FC236}">
                <a16:creationId xmlns:a16="http://schemas.microsoft.com/office/drawing/2014/main" id="{52DD1E47-50D3-A43D-33DF-DDAFC6FE123B}"/>
              </a:ext>
            </a:extLst>
          </p:cNvPr>
          <p:cNvSpPr txBox="1"/>
          <p:nvPr/>
        </p:nvSpPr>
        <p:spPr>
          <a:xfrm>
            <a:off x="152400" y="874102"/>
            <a:ext cx="3876907" cy="1338828"/>
          </a:xfrm>
          <a:prstGeom prst="rect">
            <a:avLst/>
          </a:prstGeom>
          <a:noFill/>
        </p:spPr>
        <p:txBody>
          <a:bodyPr wrap="square" lIns="91440" tIns="45720" rIns="91440" bIns="45720" anchor="t">
            <a:spAutoFit/>
          </a:bodyPr>
          <a:lstStyle/>
          <a:p>
            <a:r>
              <a:rPr lang="en-GB" sz="1100" b="1" dirty="0">
                <a:solidFill>
                  <a:srgbClr val="02B0E8"/>
                </a:solidFill>
                <a:latin typeface="Nunito Sans Light"/>
              </a:rPr>
              <a:t>Real-time feedback of emotional state and learner readiness</a:t>
            </a:r>
          </a:p>
          <a:p>
            <a:endParaRPr lang="en-GB" sz="1000" dirty="0">
              <a:solidFill>
                <a:schemeClr val="dk1"/>
              </a:solidFill>
              <a:latin typeface="Nunito Sans Light"/>
            </a:endParaRPr>
          </a:p>
          <a:p>
            <a:r>
              <a:rPr lang="en-GB" sz="1000" dirty="0">
                <a:solidFill>
                  <a:schemeClr val="dk1"/>
                </a:solidFill>
                <a:latin typeface="Nunito Sans Light"/>
              </a:rPr>
              <a:t>Provides teachers with an instant snapshot of their students' readiness to learn and emotional state. This helps with regulation and for teachers to move into a preventative space by quickly identifying student emotions before they present in class. </a:t>
            </a:r>
          </a:p>
          <a:p>
            <a:endParaRPr lang="en-GB" sz="1000" dirty="0">
              <a:solidFill>
                <a:schemeClr val="dk1"/>
              </a:solidFill>
              <a:latin typeface="Nunito Sans Light"/>
            </a:endParaRPr>
          </a:p>
          <a:p>
            <a:endParaRPr lang="en-GB" sz="1000" dirty="0">
              <a:solidFill>
                <a:schemeClr val="dk1"/>
              </a:solidFill>
              <a:latin typeface="Nunito Sans Light"/>
            </a:endParaRPr>
          </a:p>
        </p:txBody>
      </p:sp>
      <p:pic>
        <p:nvPicPr>
          <p:cNvPr id="6" name="Picture 5">
            <a:extLst>
              <a:ext uri="{FF2B5EF4-FFF2-40B4-BE49-F238E27FC236}">
                <a16:creationId xmlns:a16="http://schemas.microsoft.com/office/drawing/2014/main" id="{E020B709-59C4-20BA-AFE6-CBF4D1F6963F}"/>
              </a:ext>
            </a:extLst>
          </p:cNvPr>
          <p:cNvPicPr>
            <a:picLocks noChangeAspect="1"/>
          </p:cNvPicPr>
          <p:nvPr/>
        </p:nvPicPr>
        <p:blipFill>
          <a:blip r:embed="rId5"/>
          <a:stretch>
            <a:fillRect/>
          </a:stretch>
        </p:blipFill>
        <p:spPr>
          <a:xfrm>
            <a:off x="0" y="4660146"/>
            <a:ext cx="9144000" cy="476410"/>
          </a:xfrm>
          <a:prstGeom prst="rect">
            <a:avLst/>
          </a:prstGeom>
        </p:spPr>
      </p:pic>
      <p:pic>
        <p:nvPicPr>
          <p:cNvPr id="9" name="Picture 8">
            <a:extLst>
              <a:ext uri="{FF2B5EF4-FFF2-40B4-BE49-F238E27FC236}">
                <a16:creationId xmlns:a16="http://schemas.microsoft.com/office/drawing/2014/main" id="{D79D67F1-C415-811C-A4AF-3D99E300E790}"/>
              </a:ext>
            </a:extLst>
          </p:cNvPr>
          <p:cNvPicPr>
            <a:picLocks noChangeAspect="1"/>
          </p:cNvPicPr>
          <p:nvPr/>
        </p:nvPicPr>
        <p:blipFill>
          <a:blip r:embed="rId6"/>
          <a:stretch>
            <a:fillRect/>
          </a:stretch>
        </p:blipFill>
        <p:spPr>
          <a:xfrm>
            <a:off x="4180801" y="1335794"/>
            <a:ext cx="4699287" cy="2555452"/>
          </a:xfrm>
          <a:prstGeom prst="rect">
            <a:avLst/>
          </a:prstGeom>
        </p:spPr>
      </p:pic>
      <p:pic>
        <p:nvPicPr>
          <p:cNvPr id="4" name="Google Shape;106;p17">
            <a:extLst>
              <a:ext uri="{FF2B5EF4-FFF2-40B4-BE49-F238E27FC236}">
                <a16:creationId xmlns:a16="http://schemas.microsoft.com/office/drawing/2014/main" id="{366AD461-7522-EEC9-AF57-D4E6DE5D092B}"/>
              </a:ext>
            </a:extLst>
          </p:cNvPr>
          <p:cNvPicPr preferRelativeResize="0"/>
          <p:nvPr/>
        </p:nvPicPr>
        <p:blipFill>
          <a:blip r:embed="rId7">
            <a:alphaModFix/>
          </a:blip>
          <a:stretch>
            <a:fillRect/>
          </a:stretch>
        </p:blipFill>
        <p:spPr>
          <a:xfrm>
            <a:off x="184840" y="72062"/>
            <a:ext cx="544675" cy="496675"/>
          </a:xfrm>
          <a:prstGeom prst="rect">
            <a:avLst/>
          </a:prstGeom>
          <a:noFill/>
          <a:ln>
            <a:noFill/>
          </a:ln>
        </p:spPr>
      </p:pic>
    </p:spTree>
    <p:extLst>
      <p:ext uri="{BB962C8B-B14F-4D97-AF65-F5344CB8AC3E}">
        <p14:creationId xmlns:p14="http://schemas.microsoft.com/office/powerpoint/2010/main" val="370224291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8"/>
          <p:cNvSpPr txBox="1"/>
          <p:nvPr/>
        </p:nvSpPr>
        <p:spPr>
          <a:xfrm>
            <a:off x="184850" y="1010675"/>
            <a:ext cx="4262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b="1" dirty="0">
                <a:solidFill>
                  <a:srgbClr val="13B5EA"/>
                </a:solidFill>
                <a:highlight>
                  <a:srgbClr val="FFFFFF"/>
                </a:highlight>
                <a:latin typeface="Nunito Sans Light" pitchFamily="2" charset="0"/>
              </a:rPr>
              <a:t>Class summary</a:t>
            </a:r>
            <a:endParaRPr b="1" dirty="0">
              <a:solidFill>
                <a:srgbClr val="13B5EA"/>
              </a:solidFill>
              <a:highlight>
                <a:srgbClr val="FFFFFF"/>
              </a:highlight>
              <a:latin typeface="Nunito Sans Light" pitchFamily="2" charset="0"/>
            </a:endParaRPr>
          </a:p>
        </p:txBody>
      </p:sp>
      <p:sp>
        <p:nvSpPr>
          <p:cNvPr id="113" name="Google Shape;113;p18"/>
          <p:cNvSpPr txBox="1"/>
          <p:nvPr/>
        </p:nvSpPr>
        <p:spPr>
          <a:xfrm>
            <a:off x="392225" y="1559875"/>
            <a:ext cx="4647600" cy="2723792"/>
          </a:xfrm>
          <a:prstGeom prst="rect">
            <a:avLst/>
          </a:prstGeom>
          <a:noFill/>
          <a:ln>
            <a:noFill/>
          </a:ln>
        </p:spPr>
        <p:txBody>
          <a:bodyPr spcFirstLastPara="1" wrap="square" lIns="91425" tIns="91425" rIns="91425" bIns="91425" anchor="t" anchorCtr="0">
            <a:spAutoFit/>
          </a:bodyPr>
          <a:lstStyle/>
          <a:p>
            <a:r>
              <a:rPr lang="en-GB" sz="1000" dirty="0">
                <a:solidFill>
                  <a:schemeClr val="dk1"/>
                </a:solidFill>
                <a:latin typeface="Nunito Sans Light"/>
              </a:rPr>
              <a:t>The Teacher Dashboard provides teachers with an instant snapshot of their students' readiness to learn and students in need. This helps teachers to move into a preventative/proactive space by quickly identifying student emotions before they start the day. </a:t>
            </a:r>
          </a:p>
          <a:p>
            <a:pPr marL="0" lvl="0" indent="0" algn="l" rtl="0">
              <a:spcBef>
                <a:spcPts val="0"/>
              </a:spcBef>
              <a:spcAft>
                <a:spcPts val="0"/>
              </a:spcAft>
              <a:buNone/>
            </a:pPr>
            <a:endParaRPr lang="en" sz="1000" dirty="0">
              <a:solidFill>
                <a:schemeClr val="dk1"/>
              </a:solidFill>
              <a:latin typeface="Nunito Sans Light"/>
            </a:endParaRPr>
          </a:p>
          <a:p>
            <a:pPr marL="0" lvl="0" indent="0" algn="l" rtl="0">
              <a:spcBef>
                <a:spcPts val="0"/>
              </a:spcBef>
              <a:spcAft>
                <a:spcPts val="0"/>
              </a:spcAft>
              <a:buNone/>
            </a:pPr>
            <a:r>
              <a:rPr lang="en" sz="1000" dirty="0">
                <a:solidFill>
                  <a:schemeClr val="dk1"/>
                </a:solidFill>
                <a:latin typeface="Nunito Sans Light"/>
              </a:rPr>
              <a:t>Three ‘doughnuts’ provide a clear summary view of all students’ emotional state and the percentage of students ready to learn. </a:t>
            </a:r>
            <a:endParaRPr sz="1000" dirty="0">
              <a:solidFill>
                <a:schemeClr val="dk1"/>
              </a:solidFill>
              <a:latin typeface="Nunito Sans Light"/>
            </a:endParaRPr>
          </a:p>
          <a:p>
            <a:pPr marL="0" lvl="0" indent="0" algn="l" rtl="0">
              <a:spcBef>
                <a:spcPts val="0"/>
              </a:spcBef>
              <a:spcAft>
                <a:spcPts val="0"/>
              </a:spcAft>
              <a:buNone/>
            </a:pPr>
            <a:endParaRPr lang="en" sz="1000" dirty="0">
              <a:solidFill>
                <a:schemeClr val="dk1"/>
              </a:solidFill>
              <a:latin typeface="Nunito Sans Light"/>
            </a:endParaRPr>
          </a:p>
          <a:p>
            <a:pPr marL="171450" indent="-171450">
              <a:lnSpc>
                <a:spcPct val="150000"/>
              </a:lnSpc>
              <a:buFont typeface="Arial" panose="020B0604020202020204" pitchFamily="34" charset="0"/>
              <a:buChar char="•"/>
            </a:pPr>
            <a:r>
              <a:rPr lang="en-GB" sz="1000" dirty="0">
                <a:solidFill>
                  <a:schemeClr val="dk1"/>
                </a:solidFill>
                <a:latin typeface="Nunito Sans Light"/>
              </a:rPr>
              <a:t>Gain quick insights into learner readiness and see real-time changes in emotional state. </a:t>
            </a:r>
          </a:p>
          <a:p>
            <a:pPr marL="171450" indent="-171450">
              <a:lnSpc>
                <a:spcPct val="150000"/>
              </a:lnSpc>
              <a:buFont typeface="Arial" panose="020B0604020202020204" pitchFamily="34" charset="0"/>
              <a:buChar char="•"/>
            </a:pPr>
            <a:r>
              <a:rPr lang="en-GB" sz="1000" dirty="0">
                <a:solidFill>
                  <a:schemeClr val="dk1"/>
                </a:solidFill>
                <a:latin typeface="Nunito Sans Light"/>
              </a:rPr>
              <a:t>Identify patterns and review teacher comments</a:t>
            </a:r>
          </a:p>
          <a:p>
            <a:pPr marL="171450" indent="-171450">
              <a:lnSpc>
                <a:spcPct val="150000"/>
              </a:lnSpc>
              <a:buFont typeface="Arial" panose="020B0604020202020204" pitchFamily="34" charset="0"/>
              <a:buChar char="•"/>
            </a:pPr>
            <a:r>
              <a:rPr lang="en-GB" sz="1000" dirty="0">
                <a:solidFill>
                  <a:schemeClr val="dk1"/>
                </a:solidFill>
                <a:latin typeface="Nunito Sans Light"/>
              </a:rPr>
              <a:t>Develop a deeper understanding of what is happening for each student.</a:t>
            </a:r>
          </a:p>
          <a:p>
            <a:pPr marL="171450" indent="-171450">
              <a:lnSpc>
                <a:spcPct val="150000"/>
              </a:lnSpc>
              <a:buFont typeface="Arial" panose="020B0604020202020204" pitchFamily="34" charset="0"/>
              <a:buChar char="•"/>
            </a:pPr>
            <a:r>
              <a:rPr lang="en-GB" sz="1000" dirty="0">
                <a:solidFill>
                  <a:schemeClr val="dk1"/>
                </a:solidFill>
                <a:latin typeface="Nunito Sans Light"/>
              </a:rPr>
              <a:t>Provide a platform for students to feel heard and to have a voice.</a:t>
            </a:r>
          </a:p>
          <a:p>
            <a:pPr marL="0" lvl="0" indent="0" algn="l" rtl="0">
              <a:spcBef>
                <a:spcPts val="0"/>
              </a:spcBef>
              <a:spcAft>
                <a:spcPts val="0"/>
              </a:spcAft>
              <a:buNone/>
            </a:pPr>
            <a:endParaRPr sz="1000" dirty="0">
              <a:solidFill>
                <a:schemeClr val="dk1"/>
              </a:solidFill>
              <a:latin typeface="Nunito Sans Light"/>
            </a:endParaRPr>
          </a:p>
        </p:txBody>
      </p:sp>
      <p:pic>
        <p:nvPicPr>
          <p:cNvPr id="114" name="Google Shape;114;p18"/>
          <p:cNvPicPr preferRelativeResize="0"/>
          <p:nvPr/>
        </p:nvPicPr>
        <p:blipFill>
          <a:blip r:embed="rId4">
            <a:alphaModFix/>
          </a:blip>
          <a:stretch>
            <a:fillRect/>
          </a:stretch>
        </p:blipFill>
        <p:spPr>
          <a:xfrm>
            <a:off x="5347855" y="2804373"/>
            <a:ext cx="3661973" cy="1845377"/>
          </a:xfrm>
          <a:prstGeom prst="rect">
            <a:avLst/>
          </a:prstGeom>
          <a:noFill/>
          <a:ln>
            <a:noFill/>
          </a:ln>
          <a:effectLst>
            <a:outerShdw blurRad="57150" dist="19050" dir="5400000" algn="bl" rotWithShape="0">
              <a:srgbClr val="000000">
                <a:alpha val="50000"/>
              </a:srgbClr>
            </a:outerShdw>
          </a:effectLst>
        </p:spPr>
      </p:pic>
      <p:cxnSp>
        <p:nvCxnSpPr>
          <p:cNvPr id="117" name="Google Shape;117;p18"/>
          <p:cNvCxnSpPr/>
          <p:nvPr/>
        </p:nvCxnSpPr>
        <p:spPr>
          <a:xfrm>
            <a:off x="190563" y="766100"/>
            <a:ext cx="8650200" cy="6600"/>
          </a:xfrm>
          <a:prstGeom prst="straightConnector1">
            <a:avLst/>
          </a:prstGeom>
          <a:noFill/>
          <a:ln w="38100" cap="flat" cmpd="sng">
            <a:solidFill>
              <a:srgbClr val="13B5EA"/>
            </a:solidFill>
            <a:prstDash val="solid"/>
            <a:round/>
            <a:headEnd type="none" w="med" len="med"/>
            <a:tailEnd type="none" w="med" len="med"/>
          </a:ln>
        </p:spPr>
      </p:cxnSp>
      <p:pic>
        <p:nvPicPr>
          <p:cNvPr id="118" name="Google Shape;118;p18"/>
          <p:cNvPicPr preferRelativeResize="0"/>
          <p:nvPr/>
        </p:nvPicPr>
        <p:blipFill>
          <a:blip r:embed="rId5">
            <a:alphaModFix/>
          </a:blip>
          <a:stretch>
            <a:fillRect/>
          </a:stretch>
        </p:blipFill>
        <p:spPr>
          <a:xfrm>
            <a:off x="184840" y="72062"/>
            <a:ext cx="544675" cy="496675"/>
          </a:xfrm>
          <a:prstGeom prst="rect">
            <a:avLst/>
          </a:prstGeom>
          <a:noFill/>
          <a:ln>
            <a:noFill/>
          </a:ln>
        </p:spPr>
      </p:pic>
      <p:pic>
        <p:nvPicPr>
          <p:cNvPr id="119" name="Google Shape;119;p18"/>
          <p:cNvPicPr preferRelativeResize="0"/>
          <p:nvPr/>
        </p:nvPicPr>
        <p:blipFill>
          <a:blip r:embed="rId6">
            <a:alphaModFix/>
          </a:blip>
          <a:stretch>
            <a:fillRect/>
          </a:stretch>
        </p:blipFill>
        <p:spPr>
          <a:xfrm>
            <a:off x="5347854" y="866707"/>
            <a:ext cx="3661973" cy="1843658"/>
          </a:xfrm>
          <a:prstGeom prst="rect">
            <a:avLst/>
          </a:prstGeom>
          <a:noFill/>
          <a:ln>
            <a:noFill/>
          </a:ln>
          <a:effectLst>
            <a:outerShdw blurRad="57150" dist="19050" dir="5400000" algn="bl" rotWithShape="0">
              <a:srgbClr val="000000">
                <a:alpha val="50000"/>
              </a:srgbClr>
            </a:outerShdw>
          </a:effectLst>
        </p:spPr>
      </p:pic>
      <p:pic>
        <p:nvPicPr>
          <p:cNvPr id="2" name="Picture 1">
            <a:extLst>
              <a:ext uri="{FF2B5EF4-FFF2-40B4-BE49-F238E27FC236}">
                <a16:creationId xmlns:a16="http://schemas.microsoft.com/office/drawing/2014/main" id="{6B994505-6031-EB06-0067-C51258B56E34}"/>
              </a:ext>
            </a:extLst>
          </p:cNvPr>
          <p:cNvPicPr>
            <a:picLocks noChangeAspect="1"/>
          </p:cNvPicPr>
          <p:nvPr/>
        </p:nvPicPr>
        <p:blipFill>
          <a:blip r:embed="rId7"/>
          <a:stretch>
            <a:fillRect/>
          </a:stretch>
        </p:blipFill>
        <p:spPr>
          <a:xfrm>
            <a:off x="0" y="4660146"/>
            <a:ext cx="9144000" cy="476410"/>
          </a:xfrm>
          <a:prstGeom prst="rect">
            <a:avLst/>
          </a:prstGeom>
        </p:spPr>
      </p:pic>
      <p:sp>
        <p:nvSpPr>
          <p:cNvPr id="3" name="Google Shape;163;p18">
            <a:extLst>
              <a:ext uri="{FF2B5EF4-FFF2-40B4-BE49-F238E27FC236}">
                <a16:creationId xmlns:a16="http://schemas.microsoft.com/office/drawing/2014/main" id="{5515C1FB-8299-5646-E80E-244656F97B58}"/>
              </a:ext>
            </a:extLst>
          </p:cNvPr>
          <p:cNvSpPr txBox="1"/>
          <p:nvPr/>
        </p:nvSpPr>
        <p:spPr>
          <a:xfrm>
            <a:off x="11475" y="91041"/>
            <a:ext cx="91326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400" b="0" i="0" u="none" strike="noStrike" cap="none" dirty="0">
                <a:solidFill>
                  <a:schemeClr val="dk2"/>
                </a:solidFill>
                <a:latin typeface="Nunito Sans Light"/>
                <a:ea typeface="Nunito Sans Light"/>
                <a:cs typeface="Nunito Sans Light"/>
                <a:sym typeface="Nunito Sans Light"/>
              </a:rPr>
              <a:t>Life Skills GO Works For Teachers</a:t>
            </a:r>
            <a:endParaRPr sz="2400" b="0" i="0" u="none" strike="noStrike" cap="none" dirty="0">
              <a:solidFill>
                <a:schemeClr val="dk2"/>
              </a:solidFill>
              <a:latin typeface="Nunito Sans Light"/>
              <a:ea typeface="Nunito Sans Light"/>
              <a:cs typeface="Nunito Sans Light"/>
              <a:sym typeface="Nunito Sans Light"/>
            </a:endParaRPr>
          </a:p>
        </p:txBody>
      </p:sp>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8330</TotalTime>
  <Words>2192</Words>
  <Application>Microsoft Office PowerPoint</Application>
  <PresentationFormat>On-screen Show (16:9)</PresentationFormat>
  <Paragraphs>197</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Nunito</vt:lpstr>
      <vt:lpstr>Calibri</vt:lpstr>
      <vt:lpstr>Nunito Sans</vt:lpstr>
      <vt:lpstr>Imprima</vt:lpstr>
      <vt:lpstr>Nunito Sans Light</vt:lpstr>
      <vt:lpstr>Arial</vt:lpstr>
      <vt:lpstr>Montserrat ExtraBold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Colin Stevens</cp:lastModifiedBy>
  <cp:revision>100</cp:revision>
  <cp:lastPrinted>2023-04-26T03:34:53Z</cp:lastPrinted>
  <dcterms:modified xsi:type="dcterms:W3CDTF">2023-05-02T06:51:20Z</dcterms:modified>
</cp:coreProperties>
</file>